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67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93" r:id="rId12"/>
    <p:sldId id="298" r:id="rId13"/>
    <p:sldId id="294" r:id="rId14"/>
    <p:sldId id="297" r:id="rId15"/>
    <p:sldId id="299" r:id="rId16"/>
    <p:sldId id="300" r:id="rId17"/>
    <p:sldId id="30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02" r:id="rId33"/>
    <p:sldId id="305" r:id="rId34"/>
    <p:sldId id="286" r:id="rId35"/>
    <p:sldId id="287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욱 김" initials="동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2"/>
    <p:restoredTop sz="98836"/>
  </p:normalViewPr>
  <p:slideViewPr>
    <p:cSldViewPr>
      <p:cViewPr varScale="1">
        <p:scale>
          <a:sx n="81" d="100"/>
          <a:sy n="81" d="100"/>
        </p:scale>
        <p:origin x="782" y="96"/>
      </p:cViewPr>
      <p:guideLst>
        <p:guide orient="horz" pos="2157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//</a:t>
            </a:r>
            <a:r>
              <a:rPr lang="ko-KR" altLang="en-US"/>
              <a:t>시계 외형을 나타내는데 필요한 여러가지 예시들을 연습해보았다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//</a:t>
            </a:r>
            <a:r>
              <a:rPr lang="ko-KR" altLang="en-US"/>
              <a:t>시계 외형을 나타내는데 필요한 여러가지 예시들을 연습해보았다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노드 </a:t>
            </a:r>
            <a:r>
              <a:rPr lang="en-US" altLang="ko-KR"/>
              <a:t>js </a:t>
            </a:r>
            <a:r>
              <a:rPr lang="ko-KR" altLang="en-US"/>
              <a:t>상에서 </a:t>
            </a:r>
            <a:r>
              <a:rPr lang="en-US" altLang="ko-KR"/>
              <a:t>Tcp/ip </a:t>
            </a:r>
            <a:r>
              <a:rPr lang="ko-KR" altLang="en-US"/>
              <a:t>통신을 위해 여러가지 모듈을 찾아보고 공부해보았는데요 그 중 세가지를 설명드리겠습니다</a:t>
            </a:r>
            <a:r>
              <a:rPr lang="en-US" altLang="ko-KR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</a:t>
            </a:r>
            <a:r>
              <a:rPr lang="ko-KR" altLang="en-US"/>
              <a:t>먼저 </a:t>
            </a:r>
            <a:r>
              <a:rPr lang="en-US" altLang="ko-KR"/>
              <a:t>Express Module</a:t>
            </a:r>
            <a:r>
              <a:rPr lang="ko-KR" altLang="en-US"/>
              <a:t>은 노드 상에서 동작하는 웹 개발 프레임웍으로</a:t>
            </a:r>
            <a:r>
              <a:rPr lang="en-US" altLang="ko-KR"/>
              <a:t>, </a:t>
            </a:r>
            <a:r>
              <a:rPr lang="ko-KR" altLang="en-US"/>
              <a:t>가벽고 유연하게 구성할수 있습니다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대중적으로도 많이 사용하고 현재도 지속적으로 개발이 되고 있는 모듈입니다</a:t>
            </a:r>
            <a:r>
              <a:rPr lang="en-US" altLang="ko-KR"/>
              <a:t>. </a:t>
            </a:r>
            <a:r>
              <a:rPr lang="ko-KR" altLang="en-US"/>
              <a:t>이를 통해 </a:t>
            </a:r>
            <a:r>
              <a:rPr lang="en-US" altLang="ko-KR"/>
              <a:t>tcp/ip</a:t>
            </a:r>
            <a:r>
              <a:rPr lang="ko-KR" altLang="en-US"/>
              <a:t> 인터페이스를 구축할 수 있습니다</a:t>
            </a:r>
            <a:r>
              <a:rPr lang="en-US" altLang="ko-KR"/>
              <a:t>. </a:t>
            </a:r>
            <a:r>
              <a:rPr lang="ko-KR" altLang="en-US"/>
              <a:t>다만</a:t>
            </a:r>
            <a:r>
              <a:rPr lang="en-US" altLang="ko-KR"/>
              <a:t>, express </a:t>
            </a:r>
            <a:r>
              <a:rPr lang="ko-KR" altLang="en-US"/>
              <a:t>내부에 있는 </a:t>
            </a:r>
            <a:r>
              <a:rPr lang="en-US" altLang="ko-KR"/>
              <a:t>get </a:t>
            </a:r>
            <a:r>
              <a:rPr lang="ko-KR" altLang="en-US"/>
              <a:t>메소드를 썼을 때</a:t>
            </a:r>
            <a:r>
              <a:rPr lang="en-US" altLang="ko-KR"/>
              <a:t>, </a:t>
            </a:r>
            <a:r>
              <a:rPr lang="ko-KR" altLang="en-US"/>
              <a:t>웹 상에서는 정보를 받을 수 있었지만</a:t>
            </a:r>
            <a:r>
              <a:rPr lang="en-US" altLang="ko-KR"/>
              <a:t>, </a:t>
            </a:r>
            <a:r>
              <a:rPr lang="ko-KR" altLang="en-US"/>
              <a:t>외부에서 </a:t>
            </a:r>
            <a:r>
              <a:rPr lang="en-US" altLang="ko-KR"/>
              <a:t>c</a:t>
            </a:r>
            <a:r>
              <a:rPr lang="ko-KR" altLang="en-US"/>
              <a:t>언어등 지원하지 않는 언어에서 접근시 데이터를 받을 수 없었습니다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24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그리고 </a:t>
            </a:r>
            <a:r>
              <a:rPr lang="en-US" altLang="ko-KR"/>
              <a:t>socket.io </a:t>
            </a:r>
            <a:r>
              <a:rPr lang="ko-KR" altLang="en-US"/>
              <a:t>모듈입니다</a:t>
            </a:r>
            <a:r>
              <a:rPr lang="en-US" altLang="ko-KR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앞서 </a:t>
            </a:r>
            <a:r>
              <a:rPr lang="en-US" altLang="ko-KR"/>
              <a:t>express</a:t>
            </a:r>
            <a:r>
              <a:rPr lang="ko-KR" altLang="en-US"/>
              <a:t>모듈의 호환문제 때문에 소켓을 지원하는게 있나해서 찾아보았는데 그것이 </a:t>
            </a:r>
            <a:r>
              <a:rPr lang="en-US" altLang="ko-KR"/>
              <a:t>socket.io</a:t>
            </a:r>
            <a:r>
              <a:rPr lang="ko-KR" altLang="en-US"/>
              <a:t>였습니다</a:t>
            </a:r>
            <a:r>
              <a:rPr lang="en-US" altLang="ko-KR"/>
              <a:t>. Exoress</a:t>
            </a:r>
            <a:r>
              <a:rPr lang="ko-KR" altLang="en-US"/>
              <a:t>모듈과 함께 연동을 해보았지만</a:t>
            </a:r>
            <a:r>
              <a:rPr lang="en-US" altLang="ko-KR"/>
              <a:t>, connection </a:t>
            </a:r>
            <a:r>
              <a:rPr lang="ko-KR" altLang="en-US"/>
              <a:t>메소드 뿐만 아니라</a:t>
            </a:r>
            <a:r>
              <a:rPr lang="en-US" altLang="ko-KR"/>
              <a:t>, get </a:t>
            </a:r>
            <a:r>
              <a:rPr lang="ko-KR" altLang="en-US"/>
              <a:t>메소드 역시 클라이언트로부터의 정보를 가져오지 못했습니다</a:t>
            </a:r>
            <a:r>
              <a:rPr lang="en-US" altLang="ko-KR"/>
              <a:t>. </a:t>
            </a:r>
            <a:r>
              <a:rPr lang="ko-KR" altLang="en-US"/>
              <a:t>앞서 말씀드린</a:t>
            </a:r>
            <a:r>
              <a:rPr lang="en-US" altLang="ko-KR"/>
              <a:t> express</a:t>
            </a:r>
            <a:r>
              <a:rPr lang="ko-KR" altLang="en-US"/>
              <a:t>모듈과 같이 지원하는 언어가 따로 있는듯 합니다</a:t>
            </a:r>
            <a:r>
              <a:rPr lang="en-US" altLang="ko-KR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 </a:t>
            </a:r>
            <a:r>
              <a:rPr lang="ko-KR" altLang="en-US"/>
              <a:t>위 두가지 모듈들은 사용하기 간편하지만</a:t>
            </a:r>
            <a:r>
              <a:rPr lang="en-US" altLang="ko-KR"/>
              <a:t>, </a:t>
            </a:r>
            <a:r>
              <a:rPr lang="ko-KR" altLang="en-US"/>
              <a:t>웹 통신으로 치우쳐져있어 </a:t>
            </a:r>
            <a:r>
              <a:rPr lang="en-US" altLang="ko-KR"/>
              <a:t>c</a:t>
            </a:r>
            <a:r>
              <a:rPr lang="ko-KR" altLang="en-US"/>
              <a:t>언어로 만든 클라이언트와의 데이터 전송 문제 발생했습니다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다음에 찾아본 모듈로는 </a:t>
            </a:r>
            <a:r>
              <a:rPr lang="en-US" altLang="ko-KR"/>
              <a:t>net </a:t>
            </a:r>
            <a:r>
              <a:rPr lang="ko-KR" altLang="en-US"/>
              <a:t>모듈입니다</a:t>
            </a:r>
            <a:r>
              <a:rPr lang="en-US" altLang="ko-KR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많이 쓰이지 않는 모듈이고</a:t>
            </a:r>
            <a:r>
              <a:rPr lang="en-US" altLang="ko-KR"/>
              <a:t>, 5</a:t>
            </a:r>
            <a:r>
              <a:rPr lang="ko-KR" altLang="en-US"/>
              <a:t>년전 개발중단 되었지만</a:t>
            </a:r>
            <a:r>
              <a:rPr lang="en-US" altLang="ko-KR"/>
              <a:t>, </a:t>
            </a:r>
            <a:r>
              <a:rPr lang="ko-KR" altLang="en-US"/>
              <a:t>웹 통신 뿐만 아니라</a:t>
            </a:r>
            <a:r>
              <a:rPr lang="en-US" altLang="ko-KR"/>
              <a:t>, tcp/ip </a:t>
            </a:r>
            <a:r>
              <a:rPr lang="ko-KR" altLang="en-US"/>
              <a:t>소켓 형식과 비슷한 것을 볼 수 있습니다</a:t>
            </a:r>
            <a:r>
              <a:rPr lang="en-US" altLang="ko-KR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Net</a:t>
            </a:r>
            <a:r>
              <a:rPr lang="ko-KR" altLang="en-US"/>
              <a:t>모듈을 통해 여러가지 시행착오 끝에 </a:t>
            </a:r>
            <a:r>
              <a:rPr lang="en-US" altLang="ko-KR"/>
              <a:t>c</a:t>
            </a:r>
            <a:r>
              <a:rPr lang="ko-KR" altLang="en-US"/>
              <a:t>언어로 만든 클라이언트와 통신이 되는 것을 확인했습니다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</a:t>
            </a:r>
            <a:r>
              <a:rPr lang="ko-KR" altLang="en-US"/>
              <a:t>코드를 간략하게 설명하자면</a:t>
            </a:r>
            <a:r>
              <a:rPr lang="en-US" altLang="ko-KR"/>
              <a:t>, </a:t>
            </a:r>
            <a:r>
              <a:rPr lang="ko-KR" altLang="en-US"/>
              <a:t>이부분은 </a:t>
            </a:r>
            <a:r>
              <a:rPr lang="en-US" altLang="ko-KR"/>
              <a:t>Connect </a:t>
            </a:r>
            <a:r>
              <a:rPr lang="ko-KR" altLang="en-US"/>
              <a:t>가 확인되면</a:t>
            </a:r>
            <a:r>
              <a:rPr lang="en-US" altLang="ko-KR"/>
              <a:t>, 1000ms </a:t>
            </a:r>
            <a:r>
              <a:rPr lang="ko-KR" altLang="en-US"/>
              <a:t>마다 메시지를 보내주는 부분입니다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이 부분은 </a:t>
            </a:r>
            <a:r>
              <a:rPr lang="en-US" altLang="ko-KR"/>
              <a:t>client</a:t>
            </a:r>
            <a:r>
              <a:rPr lang="ko-KR" altLang="en-US"/>
              <a:t>로 부터 가져온 데이터를 출력해주는 형태입니다</a:t>
            </a:r>
            <a:r>
              <a:rPr lang="en-US" altLang="ko-KR"/>
              <a:t>. </a:t>
            </a:r>
            <a:r>
              <a:rPr lang="ko-KR" altLang="en-US"/>
              <a:t>여기서 </a:t>
            </a:r>
            <a:r>
              <a:rPr lang="en-US" altLang="ko-KR"/>
              <a:t>express</a:t>
            </a:r>
            <a:r>
              <a:rPr lang="ko-KR" altLang="en-US"/>
              <a:t>모듈이나</a:t>
            </a:r>
            <a:r>
              <a:rPr lang="en-US" altLang="ko-KR"/>
              <a:t>, socket.io</a:t>
            </a:r>
            <a:r>
              <a:rPr lang="ko-KR" altLang="en-US"/>
              <a:t>부분과 차이가 나게 되는데요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get</a:t>
            </a:r>
            <a:r>
              <a:rPr lang="ko-KR" altLang="en-US"/>
              <a:t>메소드는 본인의 </a:t>
            </a:r>
            <a:r>
              <a:rPr lang="en-US" altLang="ko-KR"/>
              <a:t>ip</a:t>
            </a:r>
            <a:r>
              <a:rPr lang="ko-KR" altLang="en-US"/>
              <a:t>와 </a:t>
            </a:r>
            <a:r>
              <a:rPr lang="en-US" altLang="ko-KR"/>
              <a:t>port</a:t>
            </a:r>
            <a:r>
              <a:rPr lang="ko-KR" altLang="en-US"/>
              <a:t>번호 뒤에 슬래쉬 부분부터 데이터로 받지만</a:t>
            </a:r>
            <a:r>
              <a:rPr lang="en-US" altLang="ko-KR"/>
              <a:t>,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Net</a:t>
            </a:r>
            <a:r>
              <a:rPr lang="ko-KR" altLang="en-US"/>
              <a:t>의 </a:t>
            </a:r>
            <a:r>
              <a:rPr lang="en-US" altLang="ko-KR"/>
              <a:t>on</a:t>
            </a:r>
            <a:r>
              <a:rPr lang="ko-KR" altLang="en-US"/>
              <a:t>메소드중 </a:t>
            </a:r>
            <a:r>
              <a:rPr lang="en-US" altLang="ko-KR"/>
              <a:t>‘data’ </a:t>
            </a:r>
            <a:r>
              <a:rPr lang="ko-KR" altLang="en-US"/>
              <a:t>부분은 보는 데이터를 통째로 가져올수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전체적인 서버의 진행상황입니다</a:t>
            </a:r>
            <a:r>
              <a:rPr lang="en-US" altLang="ko-KR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/Tcp/ip</a:t>
            </a:r>
            <a:r>
              <a:rPr lang="ko-KR" altLang="en-US"/>
              <a:t>를 적용하기 위해 </a:t>
            </a:r>
            <a:r>
              <a:rPr lang="en-US" altLang="ko-KR"/>
              <a:t>http</a:t>
            </a:r>
            <a:r>
              <a:rPr lang="ko-KR" altLang="en-US"/>
              <a:t>로 구현했던 서버를 </a:t>
            </a:r>
            <a:r>
              <a:rPr lang="en-US" altLang="ko-KR"/>
              <a:t>net</a:t>
            </a:r>
            <a:r>
              <a:rPr lang="ko-KR" altLang="en-US"/>
              <a:t>모듈로 구현을 했고</a:t>
            </a:r>
            <a:r>
              <a:rPr lang="en-US" altLang="ko-KR"/>
              <a:t>,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Client</a:t>
            </a:r>
            <a:r>
              <a:rPr lang="ko-KR" altLang="en-US"/>
              <a:t>로 보낼 문장을 정리하여 간략화 시켰습니다</a:t>
            </a:r>
            <a:r>
              <a:rPr lang="en-US" altLang="ko-KR"/>
              <a:t>. /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데이터를 구분하고 </a:t>
            </a:r>
            <a:r>
              <a:rPr lang="en-US" altLang="ko-KR"/>
              <a:t>, </a:t>
            </a:r>
            <a:r>
              <a:rPr lang="ko-KR" altLang="en-US"/>
              <a:t>강수확률은 시간과 확률 둘다 필요하기에 </a:t>
            </a:r>
            <a:r>
              <a:rPr lang="en-US" altLang="ko-KR"/>
              <a:t>, </a:t>
            </a:r>
            <a:r>
              <a:rPr lang="ko-KR" altLang="en-US"/>
              <a:t>으로 구분했습니다</a:t>
            </a:r>
            <a:r>
              <a:rPr lang="en-US" altLang="ko-KR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/</a:t>
            </a:r>
            <a:r>
              <a:rPr lang="ko-KR" altLang="en-US"/>
              <a:t>순서대로</a:t>
            </a:r>
            <a:r>
              <a:rPr lang="en-US" altLang="ko-KR"/>
              <a:t>, </a:t>
            </a:r>
            <a:r>
              <a:rPr lang="ko-KR" altLang="en-US"/>
              <a:t>강수 확률</a:t>
            </a:r>
            <a:r>
              <a:rPr lang="en-US" altLang="ko-KR"/>
              <a:t>(pop), </a:t>
            </a:r>
            <a:r>
              <a:rPr lang="ko-KR" altLang="en-US"/>
              <a:t>최고 온도</a:t>
            </a:r>
            <a:r>
              <a:rPr lang="en-US" altLang="ko-KR"/>
              <a:t>(TMX),</a:t>
            </a:r>
            <a:r>
              <a:rPr lang="ko-KR" altLang="en-US"/>
              <a:t> 최저온도</a:t>
            </a:r>
            <a:r>
              <a:rPr lang="en-US" altLang="ko-KR"/>
              <a:t>(TMN), </a:t>
            </a:r>
            <a:r>
              <a:rPr lang="ko-KR" altLang="en-US"/>
              <a:t>흐림정도</a:t>
            </a:r>
            <a:r>
              <a:rPr lang="en-US" altLang="ko-KR"/>
              <a:t>(PTY), </a:t>
            </a:r>
            <a:r>
              <a:rPr lang="ko-KR" altLang="en-US"/>
              <a:t>하늘상태</a:t>
            </a:r>
            <a:r>
              <a:rPr lang="en-US" altLang="ko-KR"/>
              <a:t>(SKY), </a:t>
            </a:r>
            <a:r>
              <a:rPr lang="ko-KR" altLang="en-US"/>
              <a:t>현재온도</a:t>
            </a:r>
            <a:r>
              <a:rPr lang="en-US" altLang="ko-KR"/>
              <a:t>(T1H)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 lvl="0">
                <a:defRPr lang="ko-KR" altLang="en-US"/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8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5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67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120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39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7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53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27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008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44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48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29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80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0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3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6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7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3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5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7810" y="4293096"/>
            <a:ext cx="1849755" cy="2296298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4400" b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야심작</a:t>
            </a:r>
            <a:r>
              <a:rPr lang="ko-KR" altLang="en-US" sz="11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110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30"/>
              <a:ea typeface="-윤고딕330"/>
            </a:endParaRP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-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발표자 </a:t>
            </a:r>
            <a:r>
              <a:rPr lang="en-US" altLang="ko-KR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: 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김원중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 algn="ctr">
              <a:defRPr lang="ko-KR"/>
            </a:pPr>
            <a:r>
              <a:rPr lang="en-US" altLang="ko-KR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-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팀원 </a:t>
            </a:r>
            <a:r>
              <a:rPr lang="en-US" altLang="ko-KR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: 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김동욱 </a:t>
            </a:r>
          </a:p>
          <a:p>
            <a:pPr algn="ctr">
              <a:defRPr lang="ko-KR"/>
            </a:pP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         임예지</a:t>
            </a:r>
          </a:p>
          <a:p>
            <a:pPr algn="ctr">
              <a:defRPr lang="ko-KR"/>
            </a:pP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         신세규</a:t>
            </a:r>
            <a:endParaRPr lang="en-US" altLang="ko-KR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48614" y="908720"/>
            <a:ext cx="5579393" cy="2815902"/>
            <a:chOff x="576263" y="973138"/>
            <a:chExt cx="2520950" cy="1238250"/>
          </a:xfrm>
        </p:grpSpPr>
        <p:sp>
          <p:nvSpPr>
            <p:cNvPr id="3" name="TextBox 2"/>
            <p:cNvSpPr txBox="1"/>
            <p:nvPr/>
          </p:nvSpPr>
          <p:spPr>
            <a:xfrm>
              <a:off x="576263" y="1182325"/>
              <a:ext cx="2465740" cy="31128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400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/>
                  <a:ea typeface="빙그레체"/>
                </a:rPr>
                <a:t>종합 설계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76263" y="97313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576263" y="2211388"/>
              <a:ext cx="2520950" cy="0"/>
            </a:xfrm>
            <a:prstGeom prst="line">
              <a:avLst/>
            </a:prstGeom>
            <a:ln w="38100">
              <a:solidFill>
                <a:srgbClr val="C4BD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512291" y="2014076"/>
              <a:ext cx="1080745" cy="16240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빙그레체"/>
                  <a:ea typeface="빙그레체"/>
                </a:rPr>
                <a:t>김인겸 교수님</a:t>
              </a:r>
              <a:endParaRPr lang="ko-KR" altLang="en-US"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896036" y="4323446"/>
            <a:ext cx="432048" cy="5704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9929" y="4323445"/>
            <a:ext cx="432048" cy="5705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729632-6946-40C1-945E-ED97685E64B5}"/>
              </a:ext>
            </a:extLst>
          </p:cNvPr>
          <p:cNvSpPr txBox="1"/>
          <p:nvPr/>
        </p:nvSpPr>
        <p:spPr>
          <a:xfrm>
            <a:off x="143508" y="606170"/>
            <a:ext cx="195758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Noto Serif CJK KR Black" panose="02020900000000000000" pitchFamily="18" charset="-127"/>
                <a:cs typeface="+mn-cs"/>
              </a:rPr>
              <a:t>전체적인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Noto Serif CJK KR Black" panose="02020900000000000000" pitchFamily="18" charset="-127"/>
                <a:cs typeface="+mn-cs"/>
              </a:rPr>
              <a:t>API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Noto Serif CJK KR Black" panose="02020900000000000000" pitchFamily="18" charset="-127"/>
                <a:cs typeface="+mn-cs"/>
              </a:rPr>
              <a:t>구조도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4A05D2-A3C4-4390-BA8F-8F784D727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2" y="1152524"/>
            <a:ext cx="7892398" cy="54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2192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030F24C-F27B-46CC-AA63-BE656CBE0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2" y="1152524"/>
            <a:ext cx="7892398" cy="5481134"/>
          </a:xfrm>
          <a:prstGeom prst="rect">
            <a:avLst/>
          </a:prstGeom>
        </p:spPr>
      </p:pic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img.huffingtonpost.com/asset/5ab8573d1f0000260616b6b1.png?ops=scalefit_630_noupscale">
            <a:extLst>
              <a:ext uri="{FF2B5EF4-FFF2-40B4-BE49-F238E27FC236}">
                <a16:creationId xmlns:a16="http://schemas.microsoft.com/office/drawing/2014/main" id="{C90C325D-4ABE-42FB-9C04-63440B7E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62" y="1945452"/>
            <a:ext cx="3888432" cy="49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3F5EB7-6386-44D3-BD22-7422BBB82715}"/>
              </a:ext>
            </a:extLst>
          </p:cNvPr>
          <p:cNvSpPr txBox="1"/>
          <p:nvPr/>
        </p:nvSpPr>
        <p:spPr>
          <a:xfrm>
            <a:off x="143508" y="606170"/>
            <a:ext cx="2043060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Noto Serif CJK KR Black" panose="02020900000000000000" pitchFamily="18" charset="-127"/>
                <a:cs typeface="+mn-cs"/>
              </a:rPr>
              <a:t>전체적인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Noto Serif CJK KR Black" panose="02020900000000000000" pitchFamily="18" charset="-127"/>
                <a:cs typeface="+mn-cs"/>
              </a:rPr>
              <a:t>API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Noto Serif CJK KR Black" panose="02020900000000000000" pitchFamily="18" charset="-127"/>
                <a:cs typeface="+mn-cs"/>
              </a:rPr>
              <a:t>구조도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AFE7B3-341C-4065-8103-799DA57341FE}"/>
              </a:ext>
            </a:extLst>
          </p:cNvPr>
          <p:cNvSpPr/>
          <p:nvPr/>
        </p:nvSpPr>
        <p:spPr>
          <a:xfrm>
            <a:off x="3676342" y="1249412"/>
            <a:ext cx="2448272" cy="599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4477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886735-39FD-4B81-A4B1-D54D7089C905}"/>
              </a:ext>
            </a:extLst>
          </p:cNvPr>
          <p:cNvSpPr txBox="1"/>
          <p:nvPr/>
        </p:nvSpPr>
        <p:spPr>
          <a:xfrm>
            <a:off x="143508" y="584685"/>
            <a:ext cx="1584176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맑은 고딕" panose="020B0503020000020004" pitchFamily="50" charset="-127"/>
                <a:cs typeface="+mn-cs"/>
              </a:rPr>
              <a:t>build.gradle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4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FC7ACA-F9B1-4207-8410-715A8F7BEDAC}"/>
              </a:ext>
            </a:extLst>
          </p:cNvPr>
          <p:cNvGrpSpPr/>
          <p:nvPr/>
        </p:nvGrpSpPr>
        <p:grpSpPr>
          <a:xfrm>
            <a:off x="611560" y="1407440"/>
            <a:ext cx="8194299" cy="4649841"/>
            <a:chOff x="935596" y="1407441"/>
            <a:chExt cx="7191375" cy="31718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2B84AE3-C2F7-4795-8C7B-2A4DD324C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596" y="1407441"/>
              <a:ext cx="7191375" cy="3171825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F49800F-A3FD-4580-B771-5E0398C67810}"/>
                </a:ext>
              </a:extLst>
            </p:cNvPr>
            <p:cNvSpPr/>
            <p:nvPr/>
          </p:nvSpPr>
          <p:spPr>
            <a:xfrm>
              <a:off x="1242238" y="2178041"/>
              <a:ext cx="4913937" cy="2068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0319196-044E-4285-9E7F-D34CCC733F4B}"/>
                </a:ext>
              </a:extLst>
            </p:cNvPr>
            <p:cNvSpPr/>
            <p:nvPr/>
          </p:nvSpPr>
          <p:spPr>
            <a:xfrm>
              <a:off x="1242238" y="3300798"/>
              <a:ext cx="6174078" cy="3388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1B0EF2-6C0D-4F7E-8C68-216EC875288D}"/>
                </a:ext>
              </a:extLst>
            </p:cNvPr>
            <p:cNvSpPr/>
            <p:nvPr/>
          </p:nvSpPr>
          <p:spPr>
            <a:xfrm>
              <a:off x="1237842" y="2433749"/>
              <a:ext cx="4913937" cy="2068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25804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3508" y="606170"/>
            <a:ext cx="1145955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-ultralight"/>
                <a:ea typeface="맑은 고딕" panose="020B0503020000020004" pitchFamily="50" charset="-127"/>
                <a:cs typeface="+mn-cs"/>
              </a:rPr>
              <a:t>Credential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D83688-B605-44CD-9A3C-4C76975C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700808"/>
            <a:ext cx="8410575" cy="1152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E551F9-C37F-4C3C-87B4-C10B064D5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3664743"/>
            <a:ext cx="6953250" cy="457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136508-92F4-4FC5-819E-10120395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" y="4933354"/>
            <a:ext cx="8334375" cy="44767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F0AA450-31C4-4557-86B2-4C0A7AB67241}"/>
              </a:ext>
            </a:extLst>
          </p:cNvPr>
          <p:cNvSpPr/>
          <p:nvPr/>
        </p:nvSpPr>
        <p:spPr>
          <a:xfrm>
            <a:off x="4325801" y="3565599"/>
            <a:ext cx="1872208" cy="684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1B3DD35-9914-422E-8279-AD60EB0CCED6}"/>
              </a:ext>
            </a:extLst>
          </p:cNvPr>
          <p:cNvSpPr/>
          <p:nvPr/>
        </p:nvSpPr>
        <p:spPr>
          <a:xfrm>
            <a:off x="5261905" y="4815153"/>
            <a:ext cx="1326319" cy="684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67C908-D44E-4214-9843-CFFF3B3609FA}"/>
              </a:ext>
            </a:extLst>
          </p:cNvPr>
          <p:cNvSpPr/>
          <p:nvPr/>
        </p:nvSpPr>
        <p:spPr>
          <a:xfrm>
            <a:off x="773430" y="2060848"/>
            <a:ext cx="4158610" cy="24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106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886735-39FD-4B81-A4B1-D54D7089C905}"/>
              </a:ext>
            </a:extLst>
          </p:cNvPr>
          <p:cNvSpPr txBox="1"/>
          <p:nvPr/>
        </p:nvSpPr>
        <p:spPr>
          <a:xfrm>
            <a:off x="143508" y="584685"/>
            <a:ext cx="1584176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맑은 고딕" panose="020B0503020000020004" pitchFamily="50" charset="-127"/>
                <a:cs typeface="+mn-cs"/>
              </a:rPr>
              <a:t>Service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4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3C6F97-6199-4CFF-94F7-6130462D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97920"/>
            <a:ext cx="8037426" cy="39032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714DCA-0EA2-4297-BEFA-CD147D3D575A}"/>
              </a:ext>
            </a:extLst>
          </p:cNvPr>
          <p:cNvSpPr/>
          <p:nvPr/>
        </p:nvSpPr>
        <p:spPr>
          <a:xfrm>
            <a:off x="1331640" y="2960948"/>
            <a:ext cx="6531332" cy="792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1753B9-4696-460F-8FDC-45007AAE13C4}"/>
              </a:ext>
            </a:extLst>
          </p:cNvPr>
          <p:cNvSpPr/>
          <p:nvPr/>
        </p:nvSpPr>
        <p:spPr>
          <a:xfrm>
            <a:off x="1334997" y="1556805"/>
            <a:ext cx="5001199" cy="497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54A5C0-B15B-47B6-9348-04B5372A8AB3}"/>
              </a:ext>
            </a:extLst>
          </p:cNvPr>
          <p:cNvSpPr/>
          <p:nvPr/>
        </p:nvSpPr>
        <p:spPr>
          <a:xfrm>
            <a:off x="3845359" y="3275546"/>
            <a:ext cx="1194693" cy="547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338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886735-39FD-4B81-A4B1-D54D7089C905}"/>
              </a:ext>
            </a:extLst>
          </p:cNvPr>
          <p:cNvSpPr txBox="1"/>
          <p:nvPr/>
        </p:nvSpPr>
        <p:spPr>
          <a:xfrm>
            <a:off x="143508" y="584685"/>
            <a:ext cx="1584176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맑은 고딕" panose="020B0503020000020004" pitchFamily="50" charset="-127"/>
                <a:cs typeface="+mn-cs"/>
              </a:rPr>
              <a:t>Events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4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9EDF4E-A857-46C7-892C-B12FFBEF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99" y="1031598"/>
            <a:ext cx="7915275" cy="58263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B3B078-8E3F-4BEF-81ED-84D216B8853C}"/>
              </a:ext>
            </a:extLst>
          </p:cNvPr>
          <p:cNvSpPr/>
          <p:nvPr/>
        </p:nvSpPr>
        <p:spPr>
          <a:xfrm>
            <a:off x="935596" y="2060848"/>
            <a:ext cx="3744416" cy="14761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 descr="https://t1.daumcdn.net/cfile/tistory/222A924A57978DEF07">
            <a:extLst>
              <a:ext uri="{FF2B5EF4-FFF2-40B4-BE49-F238E27FC236}">
                <a16:creationId xmlns:a16="http://schemas.microsoft.com/office/drawing/2014/main" id="{A654D9AB-A086-4D0A-8083-0AA58FC6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243" y="2228850"/>
            <a:ext cx="16764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DF16CB-8BDD-49E0-8411-AC68DDBF8DC0}"/>
              </a:ext>
            </a:extLst>
          </p:cNvPr>
          <p:cNvSpPr/>
          <p:nvPr/>
        </p:nvSpPr>
        <p:spPr>
          <a:xfrm>
            <a:off x="1898637" y="1023028"/>
            <a:ext cx="2925392" cy="3686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1160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40"/>
                <a:ea typeface="-윤고딕340"/>
                <a:cs typeface="+mn-cs"/>
              </a:rPr>
              <a:t>김동욱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90787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886735-39FD-4B81-A4B1-D54D7089C905}"/>
              </a:ext>
            </a:extLst>
          </p:cNvPr>
          <p:cNvSpPr txBox="1"/>
          <p:nvPr/>
        </p:nvSpPr>
        <p:spPr>
          <a:xfrm>
            <a:off x="143508" y="584685"/>
            <a:ext cx="1584176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/>
                <a:ea typeface="맑은 고딕" panose="020B0503020000020004" pitchFamily="50" charset="-127"/>
                <a:cs typeface="+mn-cs"/>
              </a:rPr>
              <a:t>정리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4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AB6E68-66B4-446B-9802-4C5538BD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1376435"/>
            <a:ext cx="68389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7485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김원중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LED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스트립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,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도트매트릭스 제어 소스 프로그래밍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임예지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–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서비스서버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(AWS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와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NAS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)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공유기 조사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,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           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캐드로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디자인한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결과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3D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프린트 출력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김동욱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구글캘린더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정보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를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APP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으로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받기</a:t>
            </a:r>
            <a:endParaRPr lang="ko-KR" altLang="en-US" sz="2300" b="0" i="0" kern="1200" spc="5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607" y="5178968"/>
            <a:ext cx="7417821" cy="800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신세규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OPEN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API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데이터에 정보 입히기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,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	  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통신 인터페이스 구축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3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3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5096229" cy="6356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 임예지</a:t>
            </a:r>
          </a:p>
          <a:p>
            <a:pPr>
              <a:defRPr lang="ko-KR" altLang="en-US"/>
            </a:pPr>
            <a:endParaRPr lang="en-US" altLang="ko-KR" b="1" i="0" spc="347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uLnTx/>
              <a:uFillTx/>
              <a:latin typeface="-윤고딕330"/>
              <a:ea typeface="-윤고딕330"/>
              <a:cs typeface="+mn-cs"/>
            </a:endParaRPr>
          </a:p>
        </p:txBody>
      </p:sp>
      <p:sp>
        <p:nvSpPr>
          <p:cNvPr id="43" name="사각형: 둥근 모서리 15"/>
          <p:cNvSpPr/>
          <p:nvPr/>
        </p:nvSpPr>
        <p:spPr>
          <a:xfrm>
            <a:off x="719572" y="3970801"/>
            <a:ext cx="6552728" cy="862355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임예지</a:t>
            </a:r>
            <a:endParaRPr lang="ko-KR" altLang="en-US" sz="1600" b="1" i="0" kern="1200" spc="309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7823" y="1574012"/>
            <a:ext cx="3168352" cy="11079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6600" b="1" spc="26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“NAS”</a:t>
            </a:r>
            <a:endParaRPr lang="ko-KR" altLang="en-US" sz="6600" b="1" i="0" kern="120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7524" y="2452357"/>
            <a:ext cx="8518335" cy="11079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6600" b="1" i="0" kern="1200" spc="26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en-US" altLang="ko-KR" sz="3200" b="1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accent3"/>
                </a:solidFill>
                <a:latin typeface="빙그레체"/>
                <a:ea typeface="빙그레체"/>
              </a:rPr>
              <a:t>N</a:t>
            </a:r>
            <a:r>
              <a:rPr lang="en-US" altLang="ko-KR" sz="3200" b="1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ETWORK </a:t>
            </a:r>
            <a:r>
              <a:rPr lang="en-US" altLang="ko-KR" sz="3200" b="1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accent3"/>
                </a:solidFill>
                <a:latin typeface="빙그레체"/>
                <a:ea typeface="빙그레체"/>
              </a:rPr>
              <a:t>A</a:t>
            </a:r>
            <a:r>
              <a:rPr lang="en-US" altLang="ko-KR" sz="3200" b="1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TTACHED </a:t>
            </a:r>
            <a:r>
              <a:rPr lang="en-US" altLang="ko-KR" sz="3200" b="1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accent3"/>
                </a:solidFill>
                <a:latin typeface="빙그레체"/>
                <a:ea typeface="빙그레체"/>
              </a:rPr>
              <a:t>S</a:t>
            </a:r>
            <a:r>
              <a:rPr lang="en-US" altLang="ko-KR" sz="3200" b="1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TORAGE</a:t>
            </a:r>
            <a:endParaRPr lang="ko-KR" altLang="en-US" sz="6600" b="1" i="0" kern="120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2831" y="4096233"/>
            <a:ext cx="8518335" cy="136921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800" b="1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네트워크에 붙어있는 저장소</a:t>
            </a:r>
          </a:p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2800" b="1" spc="285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빙그레체"/>
              <a:ea typeface="빙그레체"/>
            </a:endParaRPr>
          </a:p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=</a:t>
            </a:r>
            <a:r>
              <a:rPr lang="ko-KR" altLang="en-US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네트워크에서 사용할 수 있는 컴퓨터 저장소</a:t>
            </a:r>
            <a:endParaRPr lang="ko-KR" altLang="en-US" sz="6000" b="1" i="0" kern="120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4180" y="786190"/>
            <a:ext cx="4320480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ko-KR" altLang="en-US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서비스서버 공유기 조사 </a:t>
            </a:r>
            <a:r>
              <a:rPr lang="en-US" altLang="ko-KR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- NAS</a:t>
            </a:r>
            <a:endParaRPr lang="ko-KR" altLang="en-US" b="1" i="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0858" y="714472"/>
            <a:ext cx="458866" cy="4361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rgbClr val="C6605E"/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rgbClr val="C6605E"/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27" name="사각형: 둥근 모서리 26"/>
          <p:cNvSpPr/>
          <p:nvPr/>
        </p:nvSpPr>
        <p:spPr>
          <a:xfrm>
            <a:off x="611559" y="714471"/>
            <a:ext cx="4644517" cy="446277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b="0" i="0" kern="1200" spc="5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1" animBg="1"/>
      <p:bldP spid="24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임예지</a:t>
            </a:r>
            <a:endParaRPr lang="ko-KR" altLang="en-US" sz="1600" b="1" i="0" kern="1200" spc="5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4180" y="786190"/>
            <a:ext cx="4320480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kern="120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ko-KR" altLang="en-US" sz="1800" b="1" i="0" kern="120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서비스서버 공유기 조사 </a:t>
            </a:r>
            <a:r>
              <a:rPr lang="en-US" altLang="ko-KR" sz="1800" b="1" i="0" kern="120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- NAS</a:t>
            </a:r>
            <a:endParaRPr lang="ko-KR" altLang="en-US" sz="1800" b="1" i="0" kern="120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858" y="714472"/>
            <a:ext cx="458866" cy="4361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rgbClr val="C6605E"/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rgbClr val="C6605E"/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611559" y="714471"/>
            <a:ext cx="4644517" cy="446277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b="0" i="0" kern="1200" spc="5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7996" y="1772816"/>
            <a:ext cx="2314953" cy="51127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accent3"/>
                </a:solidFill>
                <a:uLnTx/>
                <a:uFillTx/>
                <a:latin typeface="빙그레체"/>
                <a:ea typeface="빙그레체"/>
                <a:cs typeface="+mn-cs"/>
              </a:rPr>
              <a:t>상용</a:t>
            </a:r>
            <a:r>
              <a:rPr lang="en-US" altLang="ko-KR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accent3"/>
                </a:solidFill>
                <a:uLnTx/>
                <a:uFillTx/>
                <a:latin typeface="빙그레체"/>
                <a:ea typeface="빙그레체"/>
                <a:cs typeface="+mn-cs"/>
              </a:rPr>
              <a:t>NAS</a:t>
            </a:r>
            <a:endParaRPr lang="ko-KR" altLang="en-US" sz="6000" b="1" i="0" kern="1200" spc="5">
              <a:solidFill>
                <a:schemeClr val="accent3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14523" y="1772816"/>
            <a:ext cx="2314953" cy="51127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C000"/>
                </a:solidFill>
                <a:uLnTx/>
                <a:uFillTx/>
                <a:latin typeface="빙그레체"/>
                <a:ea typeface="빙그레체"/>
                <a:cs typeface="+mn-cs"/>
              </a:rPr>
              <a:t>간이</a:t>
            </a:r>
            <a:r>
              <a:rPr lang="en-US" altLang="ko-KR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C000"/>
                </a:solidFill>
                <a:uLnTx/>
                <a:uFillTx/>
                <a:latin typeface="빙그레체"/>
                <a:ea typeface="빙그레체"/>
                <a:cs typeface="+mn-cs"/>
              </a:rPr>
              <a:t>NAS</a:t>
            </a:r>
            <a:endParaRPr lang="ko-KR" altLang="en-US" sz="6000" b="1" i="0" kern="1200" spc="5">
              <a:solidFill>
                <a:srgbClr val="FFC000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36196" y="1772816"/>
            <a:ext cx="2314953" cy="51127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0070C0"/>
                </a:solidFill>
                <a:uLnTx/>
                <a:uFillTx/>
                <a:latin typeface="빙그레체"/>
                <a:ea typeface="빙그레체"/>
                <a:cs typeface="+mn-cs"/>
              </a:rPr>
              <a:t>자작</a:t>
            </a:r>
            <a:r>
              <a:rPr lang="en-US" altLang="ko-KR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0070C0"/>
                </a:solidFill>
                <a:uLnTx/>
                <a:uFillTx/>
                <a:latin typeface="빙그레체"/>
                <a:ea typeface="빙그레체"/>
                <a:cs typeface="+mn-cs"/>
              </a:rPr>
              <a:t>NAS</a:t>
            </a:r>
            <a:endParaRPr lang="ko-KR" altLang="en-US" sz="6000" b="1" i="0" kern="1200" spc="5">
              <a:solidFill>
                <a:srgbClr val="0070C0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748" y="4919768"/>
            <a:ext cx="2634069" cy="9025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9469" y="2630581"/>
            <a:ext cx="3215053" cy="228241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defRPr lang="ko-KR"/>
            </a:pPr>
            <a:r>
              <a:rPr lang="en-US" altLang="ko-KR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- </a:t>
            </a:r>
            <a:r>
              <a:rPr lang="ko-KR" altLang="en-US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관리와 구축이                 </a:t>
            </a:r>
          </a:p>
          <a:p>
            <a:pPr lvl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defRPr lang="ko-KR"/>
            </a:pPr>
            <a:r>
              <a:rPr lang="en-US" altLang="ko-KR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 </a:t>
            </a:r>
            <a:r>
              <a:rPr lang="ko-KR" altLang="en-US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간편하며 업데이트가</a:t>
            </a:r>
          </a:p>
          <a:p>
            <a:pPr lvl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defRPr lang="ko-KR"/>
            </a:pPr>
            <a:r>
              <a:rPr lang="en-US" altLang="ko-KR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 </a:t>
            </a:r>
            <a:r>
              <a:rPr lang="ko-KR" altLang="en-US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잘 됨</a:t>
            </a:r>
          </a:p>
          <a:p>
            <a:pPr marL="285750" lvl="0" indent="-28575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har char="-"/>
              <a:defRPr lang="ko-KR"/>
            </a:pPr>
            <a:endParaRPr lang="en-US" altLang="ko-KR" b="1" spc="292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빙그레체"/>
              <a:ea typeface="빙그레체"/>
            </a:endParaRPr>
          </a:p>
          <a:p>
            <a:pPr lvl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defRPr lang="ko-KR"/>
            </a:pPr>
            <a:r>
              <a:rPr lang="en-US" altLang="ko-KR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-</a:t>
            </a:r>
            <a:r>
              <a:rPr lang="ko-KR" altLang="en-US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비싸다</a:t>
            </a:r>
          </a:p>
          <a:p>
            <a:pPr marL="285750" lvl="0" indent="-28575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har char="-"/>
              <a:defRPr lang="ko-KR"/>
            </a:pPr>
            <a:endParaRPr lang="en-US" altLang="ko-KR" b="1" spc="292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빙그레체"/>
              <a:ea typeface="빙그레체"/>
            </a:endParaRPr>
          </a:p>
          <a:p>
            <a:pPr marL="285750" lvl="0" indent="-28575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har char="-"/>
              <a:defRPr lang="ko-KR"/>
            </a:pPr>
            <a:endParaRPr lang="en-US" altLang="ko-KR" b="1" i="0" spc="292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빙그레체"/>
              <a:ea typeface="빙그레체"/>
              <a:cs typeface="+mn-cs"/>
            </a:endParaRPr>
          </a:p>
          <a:p>
            <a:pPr marL="285750" lvl="0" indent="-28575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har char="-"/>
              <a:defRPr lang="ko-KR"/>
            </a:pPr>
            <a:endParaRPr lang="ko-KR" altLang="en-US" b="1" i="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4420" y="2730739"/>
            <a:ext cx="3215053" cy="173458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defRPr lang="ko-KR"/>
            </a:pPr>
            <a:r>
              <a:rPr lang="en-US" altLang="ko-KR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-</a:t>
            </a:r>
            <a:r>
              <a:rPr lang="ko-KR" altLang="en-US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저장소가 붙어있지 않고 공유기와 붙어있는 제품</a:t>
            </a:r>
          </a:p>
          <a:p>
            <a:pPr marL="285750" lvl="0" indent="-28575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har char="-"/>
              <a:defRPr lang="ko-KR"/>
            </a:pPr>
            <a:endParaRPr lang="en-US" altLang="ko-KR" b="1" spc="292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빙그레체"/>
              <a:ea typeface="빙그레체"/>
            </a:endParaRPr>
          </a:p>
          <a:p>
            <a:pPr lvl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defRPr lang="ko-KR"/>
            </a:pPr>
            <a:r>
              <a:rPr lang="en-US" altLang="ko-KR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-</a:t>
            </a:r>
            <a:r>
              <a:rPr lang="ko-KR" altLang="en-US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간단한 파일공유에</a:t>
            </a:r>
            <a:r>
              <a:rPr lang="en-US" altLang="ko-KR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 </a:t>
            </a:r>
            <a:r>
              <a:rPr lang="ko-KR" altLang="en-US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적합</a:t>
            </a:r>
          </a:p>
          <a:p>
            <a:pPr marL="285750" lvl="0" indent="-28575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har char="-"/>
              <a:defRPr lang="ko-KR"/>
            </a:pPr>
            <a:endParaRPr lang="en-US" altLang="ko-KR" b="1" i="0" spc="292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빙그레체"/>
              <a:ea typeface="빙그레체"/>
              <a:cs typeface="+mn-cs"/>
            </a:endParaRPr>
          </a:p>
          <a:p>
            <a:pPr marL="285750" lvl="0" indent="-28575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har char="-"/>
              <a:defRPr lang="ko-KR"/>
            </a:pPr>
            <a:endParaRPr lang="ko-KR" altLang="en-US" b="1" i="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10962" y="2492081"/>
            <a:ext cx="3215053" cy="255426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defRPr lang="ko-KR"/>
            </a:pPr>
            <a:r>
              <a:rPr lang="en-US" altLang="ko-KR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-</a:t>
            </a:r>
            <a:r>
              <a:rPr lang="ko-KR" altLang="en-US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직접 장비를 구축하고 오픈소스를 이용하여 다양한 기능구현</a:t>
            </a:r>
          </a:p>
          <a:p>
            <a:pPr marL="285750" lvl="0" indent="-28575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har char="-"/>
              <a:defRPr lang="ko-KR"/>
            </a:pPr>
            <a:endParaRPr lang="en-US" altLang="ko-KR" b="1" spc="292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빙그레체"/>
              <a:ea typeface="빙그레체"/>
            </a:endParaRPr>
          </a:p>
          <a:p>
            <a:pPr lvl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defRPr lang="ko-KR"/>
            </a:pPr>
            <a:r>
              <a:rPr lang="en-US" altLang="ko-KR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-</a:t>
            </a:r>
            <a:r>
              <a:rPr lang="ko-KR" altLang="en-US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네트워크</a:t>
            </a:r>
            <a:r>
              <a:rPr lang="en-US" altLang="ko-KR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/OS</a:t>
            </a:r>
            <a:r>
              <a:rPr lang="ko-KR" altLang="en-US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에 대한 기본적인 지식필요</a:t>
            </a:r>
          </a:p>
          <a:p>
            <a:pPr marL="285750" lvl="0" indent="-28575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har char="-"/>
              <a:defRPr lang="ko-KR"/>
            </a:pPr>
            <a:endParaRPr lang="en-US" altLang="ko-KR" b="1" spc="292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빙그레체"/>
              <a:ea typeface="빙그레체"/>
            </a:endParaRPr>
          </a:p>
          <a:p>
            <a:pPr marL="285750" lvl="0" indent="-28575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har char="-"/>
              <a:defRPr lang="ko-KR"/>
            </a:pPr>
            <a:endParaRPr lang="en-US" altLang="ko-KR" b="1" i="0" spc="292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빙그레체"/>
              <a:ea typeface="빙그레체"/>
              <a:cs typeface="+mn-cs"/>
            </a:endParaRPr>
          </a:p>
          <a:p>
            <a:pPr marL="285750" lvl="0" indent="-28575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har char="-"/>
              <a:defRPr lang="ko-KR"/>
            </a:pPr>
            <a:endParaRPr lang="ko-KR" altLang="en-US" b="1" i="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000350" y="1929392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987824" y="4833156"/>
            <a:ext cx="3371850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00720" y="2305615"/>
            <a:ext cx="3359324" cy="221685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Ⅰ </a:t>
            </a:r>
            <a:r>
              <a:rPr lang="ko-KR" altLang="en-US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주제 소개</a:t>
            </a:r>
          </a:p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Ⅱ </a:t>
            </a:r>
            <a:r>
              <a:rPr lang="ko-KR" altLang="en-US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진행 상황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 </a:t>
            </a:r>
            <a:r>
              <a:rPr lang="ko-KR" altLang="en-US" sz="2800" spc="284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향후계획</a:t>
            </a:r>
            <a:endParaRPr lang="en-US" altLang="ko-KR" sz="2800" b="0" spc="284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3813" y="1473170"/>
            <a:ext cx="943826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0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/>
                <a:ea typeface="빙그레체"/>
              </a:rPr>
              <a:t>▶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빙그레체"/>
                <a:ea typeface="빙그레체"/>
              </a:rPr>
              <a:t> </a:t>
            </a:r>
            <a:r>
              <a:rPr lang="ko-KR" altLang="en-US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목차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빙그레체"/>
              <a:ea typeface="빙그레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9812" y="1448780"/>
            <a:ext cx="432048" cy="4352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임예지</a:t>
            </a:r>
            <a:endParaRPr lang="ko-KR" altLang="en-US" sz="1600" b="1" i="0" kern="1200" spc="5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7823" y="1574012"/>
            <a:ext cx="3168352" cy="11079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6600" b="1" i="0" kern="1200" spc="26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“AWS”</a:t>
            </a:r>
            <a:endParaRPr lang="ko-KR" altLang="en-US" sz="6600" b="1" i="0" kern="120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9532" y="2452357"/>
            <a:ext cx="8518335" cy="11079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6600" b="1" i="0" kern="1200" spc="26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en-US" altLang="ko-KR" sz="3200" b="1" i="0" kern="120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EF2564"/>
                </a:solidFill>
                <a:uLnTx/>
                <a:uFillTx/>
                <a:latin typeface="빙그레체"/>
                <a:ea typeface="빙그레체"/>
                <a:cs typeface="+mn-cs"/>
              </a:rPr>
              <a:t>A</a:t>
            </a:r>
            <a:r>
              <a:rPr lang="en-US" altLang="ko-KR" sz="3200" b="1" i="0" kern="120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MAZON </a:t>
            </a:r>
            <a:r>
              <a:rPr lang="en-US" altLang="ko-KR" sz="3200" b="1" i="0" kern="120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EF2564"/>
                </a:solidFill>
                <a:uLnTx/>
                <a:uFillTx/>
                <a:latin typeface="빙그레체"/>
                <a:ea typeface="빙그레체"/>
                <a:cs typeface="+mn-cs"/>
              </a:rPr>
              <a:t>W</a:t>
            </a:r>
            <a:r>
              <a:rPr lang="en-US" altLang="ko-KR" sz="3200" b="1" i="0" kern="120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EB </a:t>
            </a:r>
            <a:r>
              <a:rPr lang="en-US" altLang="ko-KR" sz="3200" b="1" i="0" kern="120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EF2564"/>
                </a:solidFill>
                <a:uLnTx/>
                <a:uFillTx/>
                <a:latin typeface="빙그레체"/>
                <a:ea typeface="빙그레체"/>
                <a:cs typeface="+mn-cs"/>
              </a:rPr>
              <a:t>S</a:t>
            </a:r>
            <a:r>
              <a:rPr lang="en-US" altLang="ko-KR" sz="3200" b="1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ERVICES</a:t>
            </a:r>
            <a:endParaRPr lang="ko-KR" altLang="en-US" sz="6600" b="1" i="0" kern="120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2831" y="4096233"/>
            <a:ext cx="8518335" cy="3131337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800" b="1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클라우드 컴퓨팅의 장점을 가지고있음</a:t>
            </a:r>
          </a:p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-</a:t>
            </a:r>
            <a:r>
              <a:rPr lang="ko-KR" altLang="en-US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저렴한비용</a:t>
            </a:r>
          </a:p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800" b="1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-</a:t>
            </a:r>
            <a:r>
              <a:rPr lang="ko-KR" altLang="en-US" sz="2800" b="1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민첩성</a:t>
            </a:r>
            <a:r>
              <a:rPr lang="en-US" altLang="ko-KR" sz="2800" b="1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, </a:t>
            </a:r>
            <a:r>
              <a:rPr lang="ko-KR" altLang="en-US" sz="2800" b="1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즉각적 융통성</a:t>
            </a:r>
          </a:p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-</a:t>
            </a:r>
            <a:r>
              <a:rPr lang="ko-KR" altLang="en-US" sz="2800" b="1" i="0" kern="1200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개방성과 유연성</a:t>
            </a:r>
          </a:p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800" b="1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-</a:t>
            </a:r>
            <a:r>
              <a:rPr lang="ko-KR" altLang="en-US" sz="2800" b="1" spc="28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빙그레체"/>
                <a:ea typeface="빙그레체"/>
              </a:rPr>
              <a:t>데이터의 무결성과 안전보장</a:t>
            </a:r>
          </a:p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6000" b="1" i="0" kern="120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4180" y="786190"/>
            <a:ext cx="4320480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kern="120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ko-KR" altLang="en-US" sz="1800" b="1" i="0" kern="120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서비스서버 공유기 조사 </a:t>
            </a:r>
            <a:r>
              <a:rPr lang="en-US" altLang="ko-KR" sz="1800" b="1" i="0" kern="120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- AWS</a:t>
            </a:r>
            <a:endParaRPr lang="ko-KR" altLang="en-US" sz="1800" b="1" i="0" kern="120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0858" y="714472"/>
            <a:ext cx="458866" cy="4361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rgbClr val="C6605E"/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rgbClr val="C6605E"/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27" name="사각형: 둥근 모서리 26"/>
          <p:cNvSpPr/>
          <p:nvPr/>
        </p:nvSpPr>
        <p:spPr>
          <a:xfrm>
            <a:off x="611559" y="714471"/>
            <a:ext cx="4644517" cy="446277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b="0" i="0" kern="1200" spc="5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1" animBg="1"/>
      <p:bldP spid="24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임예지</a:t>
            </a:r>
            <a:endParaRPr lang="ko-KR" altLang="en-US" sz="1600" b="1" i="0" kern="1200" spc="5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4180" y="786190"/>
            <a:ext cx="4320480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ko-KR" altLang="en-US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서비스서버 공유기 조사 </a:t>
            </a:r>
            <a:r>
              <a:rPr lang="en-US" altLang="ko-KR" b="1" i="0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- AWS</a:t>
            </a:r>
            <a:endParaRPr lang="ko-KR" altLang="en-US" b="1" i="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858" y="714472"/>
            <a:ext cx="458866" cy="4361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rgbClr val="C6605E"/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rgbClr val="C6605E"/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611559" y="714471"/>
            <a:ext cx="4644517" cy="446277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b="0" i="0" kern="1200" spc="5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1559" y="1772816"/>
            <a:ext cx="7839075" cy="4724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20291" y="1279503"/>
            <a:ext cx="4320480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빙그레체"/>
              </a:rPr>
              <a:t>- </a:t>
            </a:r>
            <a:r>
              <a:rPr lang="ko-KR" altLang="en-US" b="1" spc="292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빙그레체"/>
              </a:rPr>
              <a:t>클라우딩 컴퓨팅의 세가지 분류</a:t>
            </a:r>
            <a:endParaRPr lang="ko-KR" altLang="en-US" b="1" i="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3491880" y="2096852"/>
            <a:ext cx="684076" cy="36004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5256076" y="2096852"/>
            <a:ext cx="684076" cy="36004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사각형: 둥근 모서리 26"/>
          <p:cNvSpPr/>
          <p:nvPr/>
        </p:nvSpPr>
        <p:spPr>
          <a:xfrm>
            <a:off x="7063004" y="2098610"/>
            <a:ext cx="684076" cy="36004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임예지</a:t>
            </a:r>
            <a:endParaRPr lang="ko-KR" altLang="en-US" sz="1600" b="1" i="0" kern="1200" spc="309"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4180" y="786190"/>
            <a:ext cx="1256110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</a:t>
            </a:r>
            <a:r>
              <a:rPr lang="ko-KR" altLang="en-US" sz="1600" b="1" i="0" kern="1200" spc="309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빙그레체"/>
                <a:ea typeface="빙그레체"/>
                <a:cs typeface="+mn-cs"/>
              </a:rPr>
              <a:t>캐드 학습</a:t>
            </a:r>
            <a:endParaRPr lang="ko-KR" altLang="en-US" sz="1600" b="1" i="0" kern="1200" spc="5">
              <a:solidFill>
                <a:prstClr val="black"/>
              </a:solidFill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858" y="714472"/>
            <a:ext cx="458866" cy="4361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rgbClr val="C6605E"/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rgbClr val="C6605E"/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22" name="사각형: 둥근 모서리 21"/>
          <p:cNvSpPr/>
          <p:nvPr/>
        </p:nvSpPr>
        <p:spPr>
          <a:xfrm>
            <a:off x="611560" y="714471"/>
            <a:ext cx="1980220" cy="446277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b="0" i="0" kern="1200" spc="5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1660" y="3006310"/>
            <a:ext cx="5706125" cy="38040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082" y="1233847"/>
            <a:ext cx="4667364" cy="2801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3928" y="1968360"/>
            <a:ext cx="4964095" cy="220405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5731" y="1196462"/>
            <a:ext cx="3682572" cy="323086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1940" y="964686"/>
            <a:ext cx="4622141" cy="568564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6"/>
              <a:ext cx="1341748" cy="19318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김원중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LED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스트립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,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도트매트릭스 제어 소스 프로그래밍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임예지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–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서비스서버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(AWS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와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NAS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)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공유기 조사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,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           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캐드로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디자인한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결과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3D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프린트 출력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김동욱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구글캘린더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정보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를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APP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으로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받기</a:t>
            </a:r>
            <a:endParaRPr lang="ko-KR" altLang="en-US" sz="2300" b="0" i="0" kern="1200" spc="5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607" y="5178968"/>
            <a:ext cx="7417821" cy="800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신세규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OPEN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API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데이터에 정보 입히기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,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	  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통신 인터페이스 구축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3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3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5096229" cy="35947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 신세규</a:t>
            </a:r>
          </a:p>
        </p:txBody>
      </p:sp>
      <p:sp>
        <p:nvSpPr>
          <p:cNvPr id="22" name="사각형: 둥근 모서리 15"/>
          <p:cNvSpPr/>
          <p:nvPr/>
        </p:nvSpPr>
        <p:spPr>
          <a:xfrm>
            <a:off x="719572" y="5133072"/>
            <a:ext cx="6552728" cy="862355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343270"/>
            <a:ext cx="2088232" cy="12216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express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84383" y="1340768"/>
            <a:ext cx="2160240" cy="1211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Socket.io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868144" y="1377472"/>
            <a:ext cx="2448272" cy="11385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667435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Tcp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/</a:t>
            </a: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ip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통신을 위한 모듈들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6984776" cy="3177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1259632" y="2708920"/>
            <a:ext cx="1080120" cy="3600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3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84383" y="1340768"/>
            <a:ext cx="2160240" cy="1211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Socket.io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868144" y="1377472"/>
            <a:ext cx="2448272" cy="11385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net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667435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Tcp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/</a:t>
            </a: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ip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통신을 위한 모듈들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65" y="2780928"/>
            <a:ext cx="6717224" cy="263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65" y="5417471"/>
            <a:ext cx="6384870" cy="132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827584" y="1343270"/>
            <a:ext cx="2088232" cy="12216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express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3923928" y="2600908"/>
            <a:ext cx="1080120" cy="18002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2">
            <a:extLst>
              <a:ext uri="{FF2B5EF4-FFF2-40B4-BE49-F238E27FC236}">
                <a16:creationId xmlns:a16="http://schemas.microsoft.com/office/drawing/2014/main" id="{D756DEF4-9D20-4E9E-B0F2-8C8F9F0E5908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70CC05-CCE0-44FB-B07D-623DF92D759F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CD587B3-C30F-4689-BDA4-F39490C3DA60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523243A-7156-417C-BD5C-E10762CF8199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89C46D-0FF0-4B68-8308-85372293A01F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9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84383" y="1340768"/>
            <a:ext cx="2160240" cy="1211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Socket.io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868144" y="1377472"/>
            <a:ext cx="2448272" cy="11385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net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667435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Tcp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/</a:t>
            </a: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ip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통신을 위한 모듈들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532859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547664" y="3501008"/>
            <a:ext cx="5184576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7584" y="1343270"/>
            <a:ext cx="2088232" cy="12216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express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5868144" y="2516001"/>
            <a:ext cx="1080120" cy="18002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2">
            <a:extLst>
              <a:ext uri="{FF2B5EF4-FFF2-40B4-BE49-F238E27FC236}">
                <a16:creationId xmlns:a16="http://schemas.microsoft.com/office/drawing/2014/main" id="{04064674-EECA-4607-9BB4-70D59EDA67FD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1A3FBF-D7A8-4D98-9BA4-FF166D0896A1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41673FC-6F67-4A4E-AFCD-F15EE3294635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44A9BEE-0B80-42FA-807B-7B36838A45C0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176572-CC8A-49AA-81E1-F89C0CB5B0F6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53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84383" y="1340768"/>
            <a:ext cx="2160240" cy="12119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Socket.io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868144" y="1377472"/>
            <a:ext cx="2448272" cy="11385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net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667435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Tcp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/</a:t>
            </a: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ip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통신을 위한 모듈들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532859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75656" y="5949280"/>
            <a:ext cx="5184576" cy="779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0" b="77553"/>
          <a:stretch/>
        </p:blipFill>
        <p:spPr bwMode="auto">
          <a:xfrm>
            <a:off x="827584" y="4943452"/>
            <a:ext cx="7025525" cy="40704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827584" y="1343270"/>
            <a:ext cx="2088232" cy="12216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express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2">
            <a:extLst>
              <a:ext uri="{FF2B5EF4-FFF2-40B4-BE49-F238E27FC236}">
                <a16:creationId xmlns:a16="http://schemas.microsoft.com/office/drawing/2014/main" id="{23CE49AF-F0E5-4E6F-8A16-BCBAE2C4831D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5880D6-BDFF-4039-90C6-1DDA55B8F0D6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3546B92-D0E9-41B8-AF87-C5FD8779AC4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DAAA898-8C3D-4AE4-9E66-430601610925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C6D853-1A99-443E-A75F-13C10116DE77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5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60341" y="667435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dirty="0" err="1">
                <a:solidFill>
                  <a:schemeClr val="bg1"/>
                </a:solidFill>
              </a:rPr>
              <a:t>Tcp</a:t>
            </a:r>
            <a:r>
              <a:rPr lang="en-US" altLang="ko-KR" sz="1600" b="1" dirty="0">
                <a:solidFill>
                  <a:schemeClr val="bg1"/>
                </a:solidFill>
              </a:rPr>
              <a:t>/</a:t>
            </a:r>
            <a:r>
              <a:rPr lang="en-US" altLang="ko-KR" sz="1600" b="1" dirty="0" err="1">
                <a:solidFill>
                  <a:schemeClr val="bg1"/>
                </a:solidFill>
              </a:rPr>
              <a:t>Ip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인터페이스 적용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174333"/>
            <a:ext cx="6912839" cy="35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9" y="2348880"/>
            <a:ext cx="6480563" cy="39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9" y="3717032"/>
            <a:ext cx="88815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3944402" y="1853896"/>
            <a:ext cx="584234" cy="36004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66892" y="3212976"/>
            <a:ext cx="4277116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Client</a:t>
            </a:r>
            <a:r>
              <a:rPr lang="ko-KR" altLang="en-US" sz="1600" b="1" dirty="0">
                <a:solidFill>
                  <a:schemeClr val="bg1"/>
                </a:solidFill>
              </a:rPr>
              <a:t>로 보낼 데이터를 정리해 문장화 시킴</a:t>
            </a:r>
          </a:p>
        </p:txBody>
      </p:sp>
      <p:sp>
        <p:nvSpPr>
          <p:cNvPr id="18" name="아래쪽 화살표 17"/>
          <p:cNvSpPr/>
          <p:nvPr/>
        </p:nvSpPr>
        <p:spPr>
          <a:xfrm>
            <a:off x="3944402" y="4941168"/>
            <a:ext cx="584234" cy="36004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59" y="5517232"/>
            <a:ext cx="3944920" cy="496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356026" y="5570575"/>
            <a:ext cx="1495894" cy="389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52305" y="5559586"/>
            <a:ext cx="547687" cy="389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22252" y="5579682"/>
            <a:ext cx="273843" cy="389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4048" y="5578290"/>
            <a:ext cx="273843" cy="389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7812" y="5579682"/>
            <a:ext cx="226316" cy="389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877948" y="5577520"/>
            <a:ext cx="226316" cy="389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873142" y="6021288"/>
            <a:ext cx="69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3851920" y="6021288"/>
            <a:ext cx="69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TMX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4413800" y="5116542"/>
            <a:ext cx="69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TMN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4788024" y="6021288"/>
            <a:ext cx="69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5321414" y="5117756"/>
            <a:ext cx="69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SKY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5753462" y="6021288"/>
            <a:ext cx="69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T1H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1" name="그룹 2">
            <a:extLst>
              <a:ext uri="{FF2B5EF4-FFF2-40B4-BE49-F238E27FC236}">
                <a16:creationId xmlns:a16="http://schemas.microsoft.com/office/drawing/2014/main" id="{563BF725-C41D-4B5F-A569-A0853966FB66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AF23A2-7B0E-43F2-9128-A46A187D8346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0C447C2-5416-4B4D-8AA9-26A5C6FCE724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CF60EA5-536A-44EC-A9FD-3F20B6001D84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EA21CA-23D3-48AF-BBB2-66487D4A876A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88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" grpId="0"/>
      <p:bldP spid="26" grpId="0"/>
      <p:bldP spid="27" grpId="0"/>
      <p:bldP spid="28" grpId="0"/>
      <p:bldP spid="29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40"/>
                <a:ea typeface="-윤고딕340"/>
              </a:rPr>
              <a:t>신세규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667435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latin typeface="-윤고딕330"/>
              </a:rPr>
              <a:t>인터페이스 구축 동영상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3E9705D4-4475-4514-9C24-E87D36432F4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BB1E2A-74C1-48E0-92E5-B4FDC15F92F5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3B6B8B7-D51C-4D4B-8EDF-50869B9A9812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5636BE4-2D61-4A33-BE30-E230877E52BB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297FA-84A0-401F-8B12-CCC24BA65688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20190409_191030">
            <a:hlinkClick r:id="" action="ppaction://media"/>
            <a:extLst>
              <a:ext uri="{FF2B5EF4-FFF2-40B4-BE49-F238E27FC236}">
                <a16:creationId xmlns:a16="http://schemas.microsoft.com/office/drawing/2014/main" id="{51435610-FC69-4A42-A95C-47CAA6DBD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0060" y="1484786"/>
            <a:ext cx="8063880" cy="4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689526" cy="35947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="1" i="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lang="en-US" altLang="ko-KR" b="1" i="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b="1" i="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lang="ko-KR" altLang="en-US" b="1" i="0" spc="5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7221" y="692696"/>
            <a:ext cx="3910910" cy="39108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665531" y="5013176"/>
            <a:ext cx="4258434" cy="1548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0032" y="921452"/>
            <a:ext cx="3627832" cy="38306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852" y="4185084"/>
            <a:ext cx="3849667" cy="2478952"/>
          </a:xfrm>
          <a:prstGeom prst="rect">
            <a:avLst/>
          </a:prstGeom>
        </p:spPr>
      </p:pic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307765" y="307122"/>
              <a:ext cx="1330506" cy="1918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336015"/>
              </p:ext>
            </p:extLst>
          </p:nvPr>
        </p:nvGraphicFramePr>
        <p:xfrm>
          <a:off x="611560" y="728700"/>
          <a:ext cx="7416824" cy="5796650"/>
        </p:xfrm>
        <a:graphic>
          <a:graphicData uri="http://schemas.openxmlformats.org/drawingml/2006/table">
            <a:tbl>
              <a:tblPr/>
              <a:tblGrid>
                <a:gridCol w="201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4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수행 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일정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(2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주 단위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2,3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4,5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6,7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8,9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10,11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12,13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14,15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  <a:ea typeface="Gulim"/>
                        </a:rPr>
                        <a:t>조 편성 및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  <a:latin typeface="Gulim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지도 교수 선정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node.js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를 사용한 서버 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모듈 제어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(led 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스트립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모듈 제어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도트 매트릭스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일정 관리 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APP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스케줄러 소프트웨어 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스케줄러 하드웨어 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최종 시제품 완성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4716016" y="1484784"/>
            <a:ext cx="36004" cy="504448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504A1-6096-4F41-8F14-7760CC2956CB}"/>
              </a:ext>
            </a:extLst>
          </p:cNvPr>
          <p:cNvSpPr txBox="1"/>
          <p:nvPr/>
        </p:nvSpPr>
        <p:spPr>
          <a:xfrm>
            <a:off x="87839" y="152974"/>
            <a:ext cx="4664181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Ⅲ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향후계획 </a:t>
            </a:r>
            <a:endParaRPr lang="ko-KR" altLang="en-US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582271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307305"/>
              </p:ext>
            </p:extLst>
          </p:nvPr>
        </p:nvGraphicFramePr>
        <p:xfrm>
          <a:off x="611560" y="728700"/>
          <a:ext cx="7416824" cy="5796650"/>
        </p:xfrm>
        <a:graphic>
          <a:graphicData uri="http://schemas.openxmlformats.org/drawingml/2006/table">
            <a:tbl>
              <a:tblPr/>
              <a:tblGrid>
                <a:gridCol w="201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4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수행 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일정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(2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Gulim"/>
                        </a:rPr>
                        <a:t>주 단위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2,3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4,5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6,7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8,9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10,11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12,13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Gulim"/>
                        </a:rPr>
                        <a:t>14,15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  <a:ea typeface="Gulim"/>
                        </a:rPr>
                        <a:t>조 편성 및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  <a:latin typeface="Gulim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지도 교수 선정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node.js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를 사용한 서버 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모듈 제어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(led 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스트립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모듈 제어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도트 매트릭스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)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일정 관리 </a:t>
                      </a:r>
                      <a:r>
                        <a:rPr lang="en-US" altLang="ko-KR" sz="900" kern="0" spc="0" dirty="0">
                          <a:solidFill>
                            <a:schemeClr val="bg1"/>
                          </a:solidFill>
                          <a:effectLst/>
                          <a:latin typeface="Gulim"/>
                        </a:rPr>
                        <a:t>APP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스케줄러 소프트웨어 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스케줄러 하드웨어 제작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bg1"/>
                          </a:solidFill>
                          <a:effectLst/>
                          <a:ea typeface="Gulim"/>
                        </a:rPr>
                        <a:t>최종 시제품 완성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4752020" y="1485208"/>
            <a:ext cx="36004" cy="504448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504A1-6096-4F41-8F14-7760CC2956CB}"/>
              </a:ext>
            </a:extLst>
          </p:cNvPr>
          <p:cNvSpPr txBox="1"/>
          <p:nvPr/>
        </p:nvSpPr>
        <p:spPr>
          <a:xfrm>
            <a:off x="87839" y="152974"/>
            <a:ext cx="4664181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Ⅲ</a:t>
            </a:r>
            <a:r>
              <a:rPr kumimoji="0" lang="en-US" altLang="ko-KR" sz="18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. </a:t>
            </a:r>
            <a:r>
              <a:rPr kumimoji="0" lang="ko-KR" altLang="en-US" sz="18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  <a:cs typeface="+mn-cs"/>
              </a:rPr>
              <a:t>향후계획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28573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E8E07310-5193-48D4-82B0-3DEEC07689E1}"/>
              </a:ext>
            </a:extLst>
          </p:cNvPr>
          <p:cNvSpPr txBox="1"/>
          <p:nvPr/>
        </p:nvSpPr>
        <p:spPr>
          <a:xfrm>
            <a:off x="4777328" y="5558442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F90A81-657E-4030-8004-FC5C57881A06}"/>
              </a:ext>
            </a:extLst>
          </p:cNvPr>
          <p:cNvSpPr txBox="1"/>
          <p:nvPr/>
        </p:nvSpPr>
        <p:spPr>
          <a:xfrm>
            <a:off x="4777328" y="4226294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0C4500-AC61-44BD-9C57-3EC99FEE8274}"/>
              </a:ext>
            </a:extLst>
          </p:cNvPr>
          <p:cNvSpPr txBox="1"/>
          <p:nvPr/>
        </p:nvSpPr>
        <p:spPr>
          <a:xfrm>
            <a:off x="4777328" y="2930150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B2B31A-BDCF-4FFC-A1B2-F26BBECDBB3A}"/>
              </a:ext>
            </a:extLst>
          </p:cNvPr>
          <p:cNvSpPr txBox="1"/>
          <p:nvPr/>
        </p:nvSpPr>
        <p:spPr>
          <a:xfrm>
            <a:off x="4777328" y="1592796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05E2CB1-37D5-4C9D-946E-2759EA02F9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6838" y="1080784"/>
          <a:ext cx="8410324" cy="5256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10324">
                  <a:extLst>
                    <a:ext uri="{9D8B030D-6E8A-4147-A177-3AD203B41FA5}">
                      <a16:colId xmlns:a16="http://schemas.microsoft.com/office/drawing/2014/main" val="995172301"/>
                    </a:ext>
                  </a:extLst>
                </a:gridCol>
              </a:tblGrid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767270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11216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139768"/>
                  </a:ext>
                </a:extLst>
              </a:tr>
              <a:tr h="13141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777339"/>
                  </a:ext>
                </a:extLst>
              </a:tr>
            </a:tbl>
          </a:graphicData>
        </a:graphic>
      </p:graphicFrame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9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9208394-11AC-4595-995C-06C29CE1EC58}"/>
              </a:ext>
            </a:extLst>
          </p:cNvPr>
          <p:cNvSpPr txBox="1"/>
          <p:nvPr/>
        </p:nvSpPr>
        <p:spPr>
          <a:xfrm>
            <a:off x="864586" y="1244427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김원중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 LED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ko-KR" altLang="en-US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스트립</a:t>
            </a:r>
            <a:r>
              <a:rPr lang="en-US" altLang="ko-KR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2300" dirty="0" err="1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도트매트릭스</a:t>
            </a:r>
            <a:r>
              <a:rPr lang="ko-KR" altLang="en-US" sz="2300" dirty="0">
                <a:solidFill>
                  <a:prstClr val="whit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제어 소스 프로그래밍</a:t>
            </a:r>
            <a:r>
              <a:rPr kumimoji="0" lang="en-US" altLang="ko-KR" sz="2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CF296C-9DD3-4BA2-B0BD-B132FB8BD606}"/>
              </a:ext>
            </a:extLst>
          </p:cNvPr>
          <p:cNvSpPr txBox="1"/>
          <p:nvPr/>
        </p:nvSpPr>
        <p:spPr>
          <a:xfrm>
            <a:off x="864587" y="3897052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임예지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서비스서버조사 및 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3D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프린터 모델 출력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684BFF-8AA2-460F-B3A2-0D5915740851}"/>
              </a:ext>
            </a:extLst>
          </p:cNvPr>
          <p:cNvSpPr txBox="1"/>
          <p:nvPr/>
        </p:nvSpPr>
        <p:spPr>
          <a:xfrm>
            <a:off x="871877" y="2550676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김동욱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– </a:t>
            </a: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구글캘린더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정보를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APP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으로 받기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7CF06-2304-407E-9510-E3A87362F74A}"/>
              </a:ext>
            </a:extLst>
          </p:cNvPr>
          <p:cNvSpPr txBox="1"/>
          <p:nvPr/>
        </p:nvSpPr>
        <p:spPr>
          <a:xfrm>
            <a:off x="864586" y="5193196"/>
            <a:ext cx="7417823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신세규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–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통신 인터페이스 구축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  </a:t>
            </a:r>
            <a:endParaRPr lang="ko-KR" altLang="en-US" sz="2300" spc="5" dirty="0">
              <a:solidFill>
                <a:prstClr val="white"/>
              </a:solidFill>
              <a:latin typeface="빙그레체"/>
              <a:ea typeface="빙그레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673FA2-5E96-483A-958D-D903A01B41FE}"/>
              </a:ext>
            </a:extLst>
          </p:cNvPr>
          <p:cNvSpPr txBox="1"/>
          <p:nvPr/>
        </p:nvSpPr>
        <p:spPr>
          <a:xfrm>
            <a:off x="504547" y="123275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E6697-74D7-40EE-A8F5-CC48CF41DF73}"/>
              </a:ext>
            </a:extLst>
          </p:cNvPr>
          <p:cNvSpPr txBox="1"/>
          <p:nvPr/>
        </p:nvSpPr>
        <p:spPr>
          <a:xfrm>
            <a:off x="503548" y="254312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0A1CB-8E6A-4743-BAC7-A647C4076EDA}"/>
              </a:ext>
            </a:extLst>
          </p:cNvPr>
          <p:cNvSpPr txBox="1"/>
          <p:nvPr/>
        </p:nvSpPr>
        <p:spPr>
          <a:xfrm>
            <a:off x="511837" y="386104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AAA6B-0058-4CF8-A9AA-4B892C97B621}"/>
              </a:ext>
            </a:extLst>
          </p:cNvPr>
          <p:cNvSpPr txBox="1"/>
          <p:nvPr/>
        </p:nvSpPr>
        <p:spPr>
          <a:xfrm>
            <a:off x="503548" y="519319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3EEACB-F36C-45AF-9EB9-5F24E590A7EF}"/>
              </a:ext>
            </a:extLst>
          </p:cNvPr>
          <p:cNvSpPr/>
          <p:nvPr/>
        </p:nvSpPr>
        <p:spPr>
          <a:xfrm>
            <a:off x="2123728" y="2051756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79A504F-1518-47F7-BBEF-095D13A7B002}"/>
              </a:ext>
            </a:extLst>
          </p:cNvPr>
          <p:cNvSpPr/>
          <p:nvPr/>
        </p:nvSpPr>
        <p:spPr>
          <a:xfrm>
            <a:off x="2123728" y="2047263"/>
            <a:ext cx="3168352" cy="2251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48C17-18BE-4F1F-96F7-D6B90E254E6A}"/>
              </a:ext>
            </a:extLst>
          </p:cNvPr>
          <p:cNvSpPr txBox="1"/>
          <p:nvPr/>
        </p:nvSpPr>
        <p:spPr>
          <a:xfrm>
            <a:off x="7970988" y="1600364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86A41F-CAF3-40F7-94B7-ABAFB44B243E}"/>
              </a:ext>
            </a:extLst>
          </p:cNvPr>
          <p:cNvSpPr txBox="1"/>
          <p:nvPr/>
        </p:nvSpPr>
        <p:spPr>
          <a:xfrm>
            <a:off x="1680984" y="1592796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DD675B8-CA71-434C-A5C8-6AE7F5A83212}"/>
              </a:ext>
            </a:extLst>
          </p:cNvPr>
          <p:cNvSpPr/>
          <p:nvPr/>
        </p:nvSpPr>
        <p:spPr>
          <a:xfrm>
            <a:off x="2123728" y="3389110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87DB194-FE8C-4D38-A537-AD97E31F4428}"/>
              </a:ext>
            </a:extLst>
          </p:cNvPr>
          <p:cNvSpPr/>
          <p:nvPr/>
        </p:nvSpPr>
        <p:spPr>
          <a:xfrm>
            <a:off x="2123728" y="3384616"/>
            <a:ext cx="5653627" cy="22511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41158B-F8C1-434A-B401-BCDF594F95BA}"/>
              </a:ext>
            </a:extLst>
          </p:cNvPr>
          <p:cNvSpPr txBox="1"/>
          <p:nvPr/>
        </p:nvSpPr>
        <p:spPr>
          <a:xfrm>
            <a:off x="7970988" y="2937718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236809-F000-4981-ABCF-E7FE8C533564}"/>
              </a:ext>
            </a:extLst>
          </p:cNvPr>
          <p:cNvSpPr txBox="1"/>
          <p:nvPr/>
        </p:nvSpPr>
        <p:spPr>
          <a:xfrm>
            <a:off x="1680984" y="2930150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ED21954-4F17-4F92-BC9D-DF240DE30E1C}"/>
              </a:ext>
            </a:extLst>
          </p:cNvPr>
          <p:cNvSpPr/>
          <p:nvPr/>
        </p:nvSpPr>
        <p:spPr>
          <a:xfrm>
            <a:off x="2123728" y="4685254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DAB3436-E27A-45A7-B5DB-DA49D4C128AB}"/>
              </a:ext>
            </a:extLst>
          </p:cNvPr>
          <p:cNvSpPr/>
          <p:nvPr/>
        </p:nvSpPr>
        <p:spPr>
          <a:xfrm>
            <a:off x="2123728" y="4680760"/>
            <a:ext cx="4176464" cy="2296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7ABE6C-F397-49E9-9CD9-3511CE972B4B}"/>
              </a:ext>
            </a:extLst>
          </p:cNvPr>
          <p:cNvSpPr txBox="1"/>
          <p:nvPr/>
        </p:nvSpPr>
        <p:spPr>
          <a:xfrm>
            <a:off x="7970988" y="4233862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EFA607-DA1E-4F76-94F4-576C52151691}"/>
              </a:ext>
            </a:extLst>
          </p:cNvPr>
          <p:cNvSpPr txBox="1"/>
          <p:nvPr/>
        </p:nvSpPr>
        <p:spPr>
          <a:xfrm>
            <a:off x="1680984" y="4226294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8FD4365-A155-45B2-8430-8CD22A5B9203}"/>
              </a:ext>
            </a:extLst>
          </p:cNvPr>
          <p:cNvSpPr/>
          <p:nvPr/>
        </p:nvSpPr>
        <p:spPr>
          <a:xfrm>
            <a:off x="2123728" y="6017402"/>
            <a:ext cx="6336704" cy="2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0D4A89F-6522-4F39-A89A-ACF6F5EC75E0}"/>
              </a:ext>
            </a:extLst>
          </p:cNvPr>
          <p:cNvSpPr/>
          <p:nvPr/>
        </p:nvSpPr>
        <p:spPr>
          <a:xfrm>
            <a:off x="2123728" y="6012909"/>
            <a:ext cx="5076564" cy="2251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78D0A-E419-4DF5-9DFE-74CA862B3B0E}"/>
              </a:ext>
            </a:extLst>
          </p:cNvPr>
          <p:cNvSpPr txBox="1"/>
          <p:nvPr/>
        </p:nvSpPr>
        <p:spPr>
          <a:xfrm>
            <a:off x="7970988" y="5566010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100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44D620-E56F-4AD7-B184-4E4F9F413BAC}"/>
              </a:ext>
            </a:extLst>
          </p:cNvPr>
          <p:cNvSpPr txBox="1"/>
          <p:nvPr/>
        </p:nvSpPr>
        <p:spPr>
          <a:xfrm>
            <a:off x="1680984" y="5558442"/>
            <a:ext cx="95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↓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F2A69C-0BB6-49FB-9709-FA930A42BF2C}"/>
              </a:ext>
            </a:extLst>
          </p:cNvPr>
          <p:cNvSpPr txBox="1"/>
          <p:nvPr/>
        </p:nvSpPr>
        <p:spPr>
          <a:xfrm>
            <a:off x="87839" y="152974"/>
            <a:ext cx="4664181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b="1" spc="305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30"/>
                <a:ea typeface="-윤고딕330"/>
              </a:rPr>
              <a:t>Ⅱ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진행상황 </a:t>
            </a:r>
            <a:r>
              <a:rPr lang="en-US" altLang="ko-KR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– 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저번 주 </a:t>
            </a:r>
            <a:r>
              <a:rPr lang="ko-KR" altLang="en-US" b="1" spc="304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달성률</a:t>
            </a:r>
            <a:r>
              <a:rPr lang="ko-KR" altLang="en-US" b="1" spc="30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endParaRPr lang="ko-KR" altLang="en-US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582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9" grpId="0" animBg="1"/>
      <p:bldP spid="54" grpId="0" animBg="1"/>
      <p:bldP spid="5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김원중  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 </a:t>
            </a:r>
            <a:r>
              <a:rPr lang="ko-KR" altLang="en-US" sz="2300" b="0" i="0" kern="1200" spc="5" dirty="0" err="1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아두이노로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모듈 제어 프로그래밍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en-US" altLang="ko-KR" sz="2300" dirty="0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 err="1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임예지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– 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부품에 맞는 디자인 설계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</a:t>
            </a:r>
            <a:endParaRPr lang="ko-KR" altLang="en-US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748154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김동욱  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 App Fragment 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및 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Data 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관리를 위한 </a:t>
            </a:r>
            <a:r>
              <a:rPr lang="en-US" altLang="ko-KR" sz="2300" spc="5" dirty="0">
                <a:solidFill>
                  <a:prstClr val="white"/>
                </a:solidFill>
                <a:latin typeface="빙그레체"/>
                <a:ea typeface="빙그레체"/>
              </a:rPr>
              <a:t>Bundle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3605" y="5178968"/>
            <a:ext cx="7417823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 err="1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신세규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AWS</a:t>
            </a:r>
            <a:r>
              <a:rPr lang="ko-KR" altLang="en-US" sz="2300" spc="5" dirty="0">
                <a:solidFill>
                  <a:prstClr val="white"/>
                </a:solidFill>
                <a:latin typeface="빙그레체"/>
                <a:ea typeface="빙그레체"/>
              </a:rPr>
              <a:t>를 통해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Node.js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로 만든 서버 구동</a:t>
            </a:r>
            <a:endParaRPr lang="en-US" altLang="ko-KR" sz="2300" dirty="0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3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3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4664181" cy="6356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pc="292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빙그레체"/>
                <a:ea typeface="빙그레체"/>
              </a:rPr>
              <a:t>Ⅲ</a:t>
            </a:r>
            <a:r>
              <a:rPr lang="en-US" altLang="ko-KR" b="1" spc="292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. </a:t>
            </a:r>
            <a:r>
              <a:rPr lang="ko-KR" altLang="en-US" b="1" spc="292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향후계획 </a:t>
            </a:r>
            <a:r>
              <a:rPr lang="en-US" altLang="ko-KR" b="1" spc="292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빙그레체"/>
                <a:ea typeface="빙그레체"/>
              </a:rPr>
              <a:t>– </a:t>
            </a:r>
            <a:r>
              <a:rPr lang="ko-KR" altLang="en-US" b="1">
                <a:solidFill>
                  <a:prstClr val="white"/>
                </a:solidFill>
                <a:latin typeface="빙그레체"/>
                <a:ea typeface="빙그레체"/>
              </a:rPr>
              <a:t>이번 주 목표 </a:t>
            </a:r>
            <a:r>
              <a:rPr lang="en-US" altLang="ko-KR" b="1">
                <a:solidFill>
                  <a:prstClr val="white"/>
                </a:solidFill>
                <a:latin typeface="빙그레체"/>
                <a:ea typeface="빙그레체"/>
              </a:rPr>
              <a:t>(4</a:t>
            </a:r>
            <a:r>
              <a:rPr lang="ko-KR" altLang="en-US" b="1">
                <a:solidFill>
                  <a:prstClr val="white"/>
                </a:solidFill>
                <a:latin typeface="빙그레체"/>
                <a:ea typeface="빙그레체"/>
              </a:rPr>
              <a:t>주차</a:t>
            </a:r>
            <a:r>
              <a:rPr lang="en-US" altLang="ko-KR" b="1">
                <a:solidFill>
                  <a:prstClr val="white"/>
                </a:solidFill>
                <a:latin typeface="빙그레체"/>
                <a:ea typeface="빙그레체"/>
              </a:rPr>
              <a:t>)</a:t>
            </a:r>
          </a:p>
          <a:p>
            <a:pPr>
              <a:defRPr lang="ko-KR" altLang="en-US"/>
            </a:pPr>
            <a:endParaRPr lang="ko-KR" altLang="en-US" b="1">
              <a:latin typeface="빙그레체"/>
              <a:ea typeface="빙그레체"/>
            </a:endParaRP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28" name="TextBox 27"/>
            <p:cNvSpPr txBox="1"/>
            <p:nvPr/>
          </p:nvSpPr>
          <p:spPr>
            <a:xfrm>
              <a:off x="7389308" y="306018"/>
              <a:ext cx="1483380" cy="19315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프로젝트 기획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5DA0A3-1A97-44FE-8A96-CA9E155FB2A2}"/>
              </a:ext>
            </a:extLst>
          </p:cNvPr>
          <p:cNvSpPr txBox="1"/>
          <p:nvPr/>
        </p:nvSpPr>
        <p:spPr>
          <a:xfrm>
            <a:off x="2303748" y="3244334"/>
            <a:ext cx="435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- THE END - 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7C3A-DA13-42B1-8404-F417396A044F}"/>
              </a:ext>
            </a:extLst>
          </p:cNvPr>
          <p:cNvSpPr txBox="1"/>
          <p:nvPr/>
        </p:nvSpPr>
        <p:spPr>
          <a:xfrm rot="20571220">
            <a:off x="2844486" y="2822385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CDEAD-F530-4236-AB45-BE749E482E3C}"/>
              </a:ext>
            </a:extLst>
          </p:cNvPr>
          <p:cNvSpPr txBox="1"/>
          <p:nvPr/>
        </p:nvSpPr>
        <p:spPr>
          <a:xfrm rot="20571220">
            <a:off x="2668379" y="2822384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412427487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김원중 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en-US" altLang="ko-KR" sz="2300" dirty="0">
                <a:solidFill>
                  <a:prstClr val="white"/>
                </a:solidFill>
                <a:latin typeface="빙그레체"/>
                <a:ea typeface="빙그레체"/>
              </a:rPr>
              <a:t>LED</a:t>
            </a:r>
            <a:r>
              <a:rPr lang="ko-KR" altLang="en-US" sz="2300" dirty="0">
                <a:solidFill>
                  <a:prstClr val="white"/>
                </a:solidFill>
                <a:latin typeface="빙그레체"/>
                <a:ea typeface="빙그레체"/>
              </a:rPr>
              <a:t>스트립</a:t>
            </a:r>
            <a:r>
              <a:rPr lang="en-US" altLang="ko-KR" sz="2300" dirty="0">
                <a:solidFill>
                  <a:prstClr val="white"/>
                </a:solidFill>
                <a:latin typeface="빙그레체"/>
                <a:ea typeface="빙그레체"/>
              </a:rPr>
              <a:t>, </a:t>
            </a:r>
            <a:r>
              <a:rPr lang="ko-KR" altLang="en-US" sz="2300" dirty="0" err="1">
                <a:solidFill>
                  <a:prstClr val="white"/>
                </a:solidFill>
                <a:latin typeface="빙그레체"/>
                <a:ea typeface="빙그레체"/>
              </a:rPr>
              <a:t>도트매트릭스</a:t>
            </a:r>
            <a:r>
              <a:rPr lang="ko-KR" altLang="en-US" sz="2300" dirty="0">
                <a:solidFill>
                  <a:prstClr val="white"/>
                </a:solidFill>
                <a:latin typeface="빙그레체"/>
                <a:ea typeface="빙그레체"/>
              </a:rPr>
              <a:t> 제어 소스 프로그래밍</a:t>
            </a: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ko-KR" altLang="en-US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임예지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–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서비스서버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(AWS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와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NAS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)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공유기 조사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,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           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캐드로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디자인한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결과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3D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프린트 출력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김동욱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구글캘린더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정보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를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APP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으로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받기</a:t>
            </a:r>
            <a:endParaRPr lang="ko-KR" altLang="en-US" sz="2300" b="0" i="0" kern="1200" spc="5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607" y="5178968"/>
            <a:ext cx="7417822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신세규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OPEN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API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데이터에 정보 입히기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,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	  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통신 인터페이스 구축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3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3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5096229" cy="6356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b="1" i="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b="1" i="0" spc="293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지난 주 목표 (4주차)</a:t>
            </a:r>
          </a:p>
          <a:p>
            <a:pPr>
              <a:defRPr lang="ko-KR" altLang="en-US"/>
            </a:pPr>
            <a:endParaRPr lang="ko-KR" altLang="en-US" spc="455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30"/>
              <a:ea typeface="-윤고딕330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김원중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LED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스트립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,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도트매트릭스 제어 소스 프로그래밍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임예지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–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서비스서버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(AWS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와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NAS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)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공유기 조사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,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           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캐드로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디자인한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결과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3D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프린트 출력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김동욱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구글캘린더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정보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를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APP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으로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받기</a:t>
            </a:r>
            <a:endParaRPr lang="ko-KR" altLang="en-US" sz="2300" b="0" i="0" kern="1200" spc="5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607" y="5178968"/>
            <a:ext cx="7417821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신세규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OPEN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API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데이터에 정보 입히기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,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	  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통신 인터페이스 구축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3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3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5096229" cy="6356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김원중</a:t>
            </a:r>
            <a:endParaRPr lang="en-US" altLang="ko-KR" b="1" i="0" spc="347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uLnTx/>
              <a:uFillTx/>
              <a:latin typeface="-윤고딕330"/>
              <a:ea typeface="-윤고딕330"/>
              <a:cs typeface="+mn-cs"/>
            </a:endParaRPr>
          </a:p>
          <a:p>
            <a:pPr>
              <a:defRPr lang="ko-KR" altLang="en-US"/>
            </a:pPr>
            <a:endParaRPr lang="en-US" altLang="ko-KR" b="1" i="0" spc="347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uLnTx/>
              <a:uFillTx/>
              <a:latin typeface="-윤고딕330"/>
              <a:ea typeface="-윤고딕330"/>
              <a:cs typeface="+mn-cs"/>
            </a:endParaRPr>
          </a:p>
        </p:txBody>
      </p:sp>
      <p:sp>
        <p:nvSpPr>
          <p:cNvPr id="43" name="사각형: 둥근 모서리 15"/>
          <p:cNvSpPr/>
          <p:nvPr/>
        </p:nvSpPr>
        <p:spPr>
          <a:xfrm>
            <a:off x="634948" y="1628800"/>
            <a:ext cx="7825484" cy="646331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7839" y="152974"/>
            <a:ext cx="5096229" cy="6356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김원중</a:t>
            </a:r>
            <a:endParaRPr lang="en-US" altLang="ko-KR" b="1" i="0" spc="347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uLnTx/>
              <a:uFillTx/>
              <a:latin typeface="-윤고딕330"/>
              <a:ea typeface="-윤고딕330"/>
              <a:cs typeface="+mn-cs"/>
            </a:endParaRPr>
          </a:p>
          <a:p>
            <a:pPr>
              <a:defRPr lang="ko-KR" altLang="en-US"/>
            </a:pPr>
            <a:endParaRPr lang="en-US" altLang="ko-KR" b="1" i="0" spc="347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uLnTx/>
              <a:uFillTx/>
              <a:latin typeface="-윤고딕330"/>
              <a:ea typeface="-윤고딕330"/>
              <a:cs typeface="+mn-cs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520" y="2024844"/>
            <a:ext cx="3924436" cy="3230877"/>
          </a:xfrm>
          <a:prstGeom prst="roundRect">
            <a:avLst>
              <a:gd name="adj" fmla="val 16667"/>
            </a:avLst>
          </a:prstGeom>
        </p:spPr>
      </p:pic>
      <p:sp>
        <p:nvSpPr>
          <p:cNvPr id="45" name="TextBox 34"/>
          <p:cNvSpPr txBox="1"/>
          <p:nvPr/>
        </p:nvSpPr>
        <p:spPr>
          <a:xfrm>
            <a:off x="4283968" y="2190636"/>
            <a:ext cx="4536504" cy="25699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  <a:defRPr lang="ko-KR"/>
            </a:pPr>
            <a:r>
              <a:rPr lang="en-US" altLang="ko-KR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IoT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기술을 좀 더 적용할 것</a:t>
            </a:r>
            <a:endParaRPr lang="en-US" altLang="ko-KR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  <a:p>
            <a:pPr lvl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defRPr lang="ko-KR"/>
            </a:pPr>
            <a:endParaRPr lang="ko-KR" altLang="en-US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2. 가격경쟁력을 더 확보할 것</a:t>
            </a:r>
            <a:endParaRPr lang="en-US" altLang="ko-KR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2300" b="0" i="0" kern="1200" spc="5" dirty="0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3. </a:t>
            </a:r>
            <a:r>
              <a:rPr lang="ko-KR" altLang="en-US" sz="2300" b="0" i="0" kern="1200" spc="5" dirty="0" err="1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디자인적인</a:t>
            </a:r>
            <a:r>
              <a:rPr lang="ko-KR" altLang="en-US" sz="2300" b="0" i="0" kern="1200" spc="5" dirty="0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측면을 강조할 것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489" y="152974"/>
            <a:ext cx="2770776" cy="35947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김원중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740352" y="-27384"/>
            <a:ext cx="1296144" cy="474602"/>
            <a:chOff x="6937045" y="77782"/>
            <a:chExt cx="2016293" cy="474500"/>
          </a:xfrm>
        </p:grpSpPr>
        <p:sp>
          <p:nvSpPr>
            <p:cNvPr id="10" name="TextBox 9"/>
            <p:cNvSpPr txBox="1"/>
            <p:nvPr/>
          </p:nvSpPr>
          <p:spPr>
            <a:xfrm>
              <a:off x="7066912" y="275335"/>
              <a:ext cx="1685385" cy="26597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20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프로젝트기획</a:t>
              </a:r>
              <a:endParaRPr lang="ko-KR" altLang="en-US" sz="1200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1196752"/>
            <a:ext cx="2448272" cy="2520000"/>
          </a:xfrm>
          <a:prstGeom prst="roundRect">
            <a:avLst>
              <a:gd name="adj" fmla="val 16667"/>
            </a:avLst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76156" y="1304764"/>
            <a:ext cx="2484276" cy="2520280"/>
          </a:xfrm>
          <a:prstGeom prst="roundRect">
            <a:avLst>
              <a:gd name="adj" fmla="val 16667"/>
            </a:avLst>
          </a:prstGeom>
        </p:spPr>
      </p:pic>
      <p:sp>
        <p:nvSpPr>
          <p:cNvPr id="16" name="화살표: 오른쪽 15"/>
          <p:cNvSpPr/>
          <p:nvPr/>
        </p:nvSpPr>
        <p:spPr>
          <a:xfrm>
            <a:off x="3834000" y="2240944"/>
            <a:ext cx="1476000" cy="684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63500"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547664" y="3721567"/>
            <a:ext cx="6300700" cy="2983797"/>
            <a:chOff x="1691680" y="3717032"/>
            <a:chExt cx="6300700" cy="298379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25160" t="15350" r="22050" b="20860"/>
            <a:stretch>
              <a:fillRect/>
            </a:stretch>
          </p:blipFill>
          <p:spPr>
            <a:xfrm>
              <a:off x="3167844" y="5121188"/>
              <a:ext cx="1800056" cy="1579641"/>
            </a:xfrm>
            <a:prstGeom prst="roundRect">
              <a:avLst>
                <a:gd name="adj" fmla="val 16667"/>
              </a:avLst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l="12280" t="14170" r="9590" b="12330"/>
            <a:stretch>
              <a:fillRect/>
            </a:stretch>
          </p:blipFill>
          <p:spPr>
            <a:xfrm>
              <a:off x="1691680" y="3897052"/>
              <a:ext cx="1800000" cy="1800000"/>
            </a:xfrm>
            <a:prstGeom prst="roundRect">
              <a:avLst>
                <a:gd name="adj" fmla="val 16667"/>
              </a:avLst>
            </a:prstGeom>
            <a:ln w="9525" cap="flat" cmpd="sng">
              <a:solidFill>
                <a:srgbClr val="3B3838"/>
              </a:solidFill>
              <a:prstDash val="solid"/>
              <a:round/>
            </a:ln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156176" y="4725144"/>
              <a:ext cx="1836204" cy="1836204"/>
            </a:xfrm>
            <a:prstGeom prst="roundRect">
              <a:avLst>
                <a:gd name="adj" fmla="val 16667"/>
              </a:avLst>
            </a:prstGeom>
            <a:ln w="12700" cap="flat" cmpd="sng">
              <a:solidFill>
                <a:srgbClr val="3B3838"/>
              </a:solidFill>
              <a:prstDash val="solid"/>
              <a:round/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8"/>
            <a:srcRect l="25190" t="12140" r="25590" b="14500"/>
            <a:stretch>
              <a:fillRect/>
            </a:stretch>
          </p:blipFill>
          <p:spPr>
            <a:xfrm>
              <a:off x="4716216" y="3717032"/>
              <a:ext cx="1800000" cy="1785600"/>
            </a:xfrm>
            <a:prstGeom prst="roundRect">
              <a:avLst>
                <a:gd name="adj" fmla="val 16667"/>
              </a:avLst>
            </a:prstGeom>
            <a:ln w="12700" cap="flat" cmpd="sng">
              <a:solidFill>
                <a:srgbClr val="3B3838"/>
              </a:solidFill>
              <a:prstDash val="solid"/>
              <a:round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490" y="152974"/>
            <a:ext cx="2846975" cy="35947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김원중</a:t>
            </a:r>
            <a:r>
              <a:rPr lang="ko-KR" altLang="en-US" spc="455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-윤고딕330"/>
                <a:ea typeface="-윤고딕330"/>
              </a:rPr>
              <a:t> 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740352" y="-27384"/>
            <a:ext cx="1296144" cy="474602"/>
            <a:chOff x="6937045" y="77782"/>
            <a:chExt cx="2016293" cy="474500"/>
          </a:xfrm>
        </p:grpSpPr>
        <p:sp>
          <p:nvSpPr>
            <p:cNvPr id="10" name="TextBox 9"/>
            <p:cNvSpPr txBox="1"/>
            <p:nvPr/>
          </p:nvSpPr>
          <p:spPr>
            <a:xfrm>
              <a:off x="7066912" y="275334"/>
              <a:ext cx="1685385" cy="26597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20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/>
                  <a:ea typeface="-윤고딕330"/>
                </a:rPr>
                <a:t>프로젝트기획</a:t>
              </a:r>
              <a:endParaRPr lang="ko-KR" altLang="en-US" sz="1200"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4538" y="2152659"/>
            <a:ext cx="2972107" cy="2889548"/>
          </a:xfrm>
          <a:prstGeom prst="roundRect">
            <a:avLst>
              <a:gd name="adj" fmla="val 16667"/>
            </a:avLst>
          </a:prstGeom>
        </p:spPr>
      </p:pic>
      <p:grpSp>
        <p:nvGrpSpPr>
          <p:cNvPr id="2" name="그룹 1"/>
          <p:cNvGrpSpPr/>
          <p:nvPr/>
        </p:nvGrpSpPr>
        <p:grpSpPr>
          <a:xfrm>
            <a:off x="4761789" y="590847"/>
            <a:ext cx="4274707" cy="6179220"/>
            <a:chOff x="4761789" y="590847"/>
            <a:chExt cx="4274707" cy="617922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896036" y="590847"/>
              <a:ext cx="2520280" cy="2520280"/>
            </a:xfrm>
            <a:prstGeom prst="roundRect">
              <a:avLst>
                <a:gd name="adj" fmla="val 16667"/>
              </a:avLst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761789" y="4249787"/>
              <a:ext cx="2520280" cy="2520280"/>
            </a:xfrm>
            <a:prstGeom prst="roundRect">
              <a:avLst>
                <a:gd name="adj" fmla="val 16667"/>
              </a:avLst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236721" y="2608213"/>
              <a:ext cx="2799775" cy="2376264"/>
            </a:xfrm>
            <a:prstGeom prst="roundRect">
              <a:avLst>
                <a:gd name="adj" fmla="val 16667"/>
              </a:avLst>
            </a:prstGeom>
          </p:spPr>
        </p:pic>
      </p:grpSp>
      <p:sp>
        <p:nvSpPr>
          <p:cNvPr id="3" name="같음 기호 2"/>
          <p:cNvSpPr/>
          <p:nvPr/>
        </p:nvSpPr>
        <p:spPr>
          <a:xfrm>
            <a:off x="3342004" y="3096458"/>
            <a:ext cx="1332148" cy="1001949"/>
          </a:xfrm>
          <a:prstGeom prst="mathEqual">
            <a:avLst>
              <a:gd name="adj1" fmla="val 23520"/>
              <a:gd name="adj2" fmla="val 117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736812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김원중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LED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스트립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,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도트매트릭스 제어 소스 프로그래밍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26840"/>
            <a:ext cx="7488832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임예지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–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서비스서버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(AWS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와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NAS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)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공유기 조사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,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           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캐드로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디자인한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결과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3D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프린트 출력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8" y="2874712"/>
            <a:ext cx="6905478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김동욱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구글캘린더 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정보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를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APP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으로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받기</a:t>
            </a:r>
            <a:endParaRPr lang="ko-KR" altLang="en-US" sz="2300" b="0" i="0" kern="1200" spc="5">
              <a:solidFill>
                <a:prstClr val="white"/>
              </a:solidFill>
              <a:latin typeface="빙그레체"/>
              <a:ea typeface="빙그레체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607" y="5178968"/>
            <a:ext cx="7417821" cy="800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신세규 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–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OPEN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API</a:t>
            </a:r>
            <a:r>
              <a:rPr lang="ko-KR" altLang="en-US" sz="2300">
                <a:solidFill>
                  <a:prstClr val="white"/>
                </a:solidFill>
                <a:latin typeface="빙그레체"/>
                <a:ea typeface="빙그레체"/>
              </a:rPr>
              <a:t> 데이터에 정보 입히기</a:t>
            </a:r>
            <a:r>
              <a:rPr lang="en-US" altLang="ko-KR" sz="2300">
                <a:solidFill>
                  <a:prstClr val="white"/>
                </a:solidFill>
                <a:latin typeface="빙그레체"/>
                <a:ea typeface="빙그레체"/>
              </a:rPr>
              <a:t>,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	   </a:t>
            </a:r>
            <a:r>
              <a:rPr lang="ko-KR" altLang="en-US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통신 인터페이스 구축</a:t>
            </a:r>
            <a:r>
              <a:rPr lang="en-US" altLang="ko-KR" sz="2300" b="0" i="0" kern="1200" spc="5">
                <a:solidFill>
                  <a:prstClr val="white"/>
                </a:solidFill>
                <a:uLnTx/>
                <a:uFillTx/>
                <a:latin typeface="빙그레체"/>
                <a:ea typeface="빙그레체"/>
              </a:rPr>
              <a:t> </a:t>
            </a:r>
            <a:endParaRPr lang="ko-KR" altLang="en-US" sz="2300" b="0" i="0" kern="1200" spc="5">
              <a:solidFill>
                <a:prstClr val="white"/>
              </a:solidFill>
              <a:uLnTx/>
              <a:uFillTx/>
              <a:latin typeface="빙그레체"/>
              <a:ea typeface="빙그레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725141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5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5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2569" y="2867164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300" b="0" i="0" kern="1200" spc="5">
                <a:solidFill>
                  <a:schemeClr val="accent3">
                    <a:lumMod val="75000"/>
                  </a:schemeClr>
                </a:solidFill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  <a:endParaRPr lang="ko-KR" altLang="en-US" sz="2300" b="0" i="0" kern="1200" spc="5">
              <a:solidFill>
                <a:schemeClr val="accent3">
                  <a:lumMod val="75000"/>
                </a:schemeClr>
              </a:solidFill>
              <a:latin typeface="빙그레체Ⅱ"/>
              <a:ea typeface="빙그레체Ⅱ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858" y="3990836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C6605E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178968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8D75AB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5096229" cy="63569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b="1" i="0" spc="347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- 김동욱</a:t>
            </a:r>
          </a:p>
          <a:p>
            <a:pPr>
              <a:defRPr lang="ko-KR" altLang="en-US"/>
            </a:pPr>
            <a:endParaRPr lang="en-US" altLang="ko-KR" b="1" i="0" spc="347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uLnTx/>
              <a:uFillTx/>
              <a:latin typeface="-윤고딕330"/>
              <a:ea typeface="-윤고딕330"/>
              <a:cs typeface="+mn-cs"/>
            </a:endParaRPr>
          </a:p>
        </p:txBody>
      </p:sp>
      <p:sp>
        <p:nvSpPr>
          <p:cNvPr id="43" name="사각형: 둥근 모서리 15"/>
          <p:cNvSpPr/>
          <p:nvPr/>
        </p:nvSpPr>
        <p:spPr>
          <a:xfrm>
            <a:off x="562940" y="2782669"/>
            <a:ext cx="6097292" cy="646331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1332</Words>
  <Application>Microsoft Office PowerPoint</Application>
  <PresentationFormat>화면 슬라이드 쇼(4:3)</PresentationFormat>
  <Paragraphs>326</Paragraphs>
  <Slides>34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applesdgothicneo-ultralight</vt:lpstr>
      <vt:lpstr>Gulim</vt:lpstr>
      <vt:lpstr>맑은 고딕</vt:lpstr>
      <vt:lpstr>빙그레체</vt:lpstr>
      <vt:lpstr>빙그레체Ⅱ</vt:lpstr>
      <vt:lpstr>-윤고딕330</vt:lpstr>
      <vt:lpstr>-윤고딕340</vt:lpstr>
      <vt:lpstr>함초롬돋움</vt:lpstr>
      <vt:lpstr>Arial</vt:lpstr>
      <vt:lpstr>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세규</dc:creator>
  <cp:lastModifiedBy>김원중</cp:lastModifiedBy>
  <cp:revision>292</cp:revision>
  <dcterms:created xsi:type="dcterms:W3CDTF">2018-10-27T05:42:46Z</dcterms:created>
  <dcterms:modified xsi:type="dcterms:W3CDTF">2019-04-10T05:20:08Z</dcterms:modified>
</cp:coreProperties>
</file>